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301" r:id="rId4"/>
    <p:sldId id="300" r:id="rId5"/>
    <p:sldId id="267" r:id="rId6"/>
    <p:sldId id="299" r:id="rId7"/>
    <p:sldId id="261" r:id="rId8"/>
    <p:sldId id="285" r:id="rId9"/>
    <p:sldId id="286" r:id="rId10"/>
    <p:sldId id="288" r:id="rId11"/>
    <p:sldId id="293" r:id="rId12"/>
    <p:sldId id="296" r:id="rId13"/>
  </p:sldIdLst>
  <p:sldSz cx="12192000" cy="6858000"/>
  <p:notesSz cx="6797675" cy="9926638"/>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F6D9B8-129B-46C3-911E-D960C98BFD6E}" v="20" dt="2023-09-12T15:51:47.587"/>
  </p1510:revLst>
</p1510:revInfo>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770" autoAdjust="0"/>
  </p:normalViewPr>
  <p:slideViewPr>
    <p:cSldViewPr snapToGrid="0" showGuides="1">
      <p:cViewPr varScale="1">
        <p:scale>
          <a:sx n="107" d="100"/>
          <a:sy n="107" d="100"/>
        </p:scale>
        <p:origin x="672" y="10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microsoft.com/office/2016/11/relationships/changesInfo" Target="changesInfos/changesInfo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im Dunn" userId="ced6b8ba-7e61-4ac1-bc95-1c53af439528" providerId="ADAL" clId="{C5F6D9B8-129B-46C3-911E-D960C98BFD6E}"/>
    <pc:docChg chg="undo redo custSel addSld delSld modSld modMainMaster">
      <pc:chgData name="Jim Dunn" userId="ced6b8ba-7e61-4ac1-bc95-1c53af439528" providerId="ADAL" clId="{C5F6D9B8-129B-46C3-911E-D960C98BFD6E}" dt="2023-09-12T15:51:47.587" v="419" actId="1035"/>
      <pc:docMkLst>
        <pc:docMk/>
      </pc:docMkLst>
      <pc:sldChg chg="modSp mod">
        <pc:chgData name="Jim Dunn" userId="ced6b8ba-7e61-4ac1-bc95-1c53af439528" providerId="ADAL" clId="{C5F6D9B8-129B-46C3-911E-D960C98BFD6E}" dt="2023-09-12T14:49:51.034" v="49" actId="20577"/>
        <pc:sldMkLst>
          <pc:docMk/>
          <pc:sldMk cId="2177260033" sldId="256"/>
        </pc:sldMkLst>
        <pc:spChg chg="mod">
          <ac:chgData name="Jim Dunn" userId="ced6b8ba-7e61-4ac1-bc95-1c53af439528" providerId="ADAL" clId="{C5F6D9B8-129B-46C3-911E-D960C98BFD6E}" dt="2023-09-12T14:49:51.034" v="49" actId="20577"/>
          <ac:spMkLst>
            <pc:docMk/>
            <pc:sldMk cId="2177260033" sldId="256"/>
            <ac:spMk id="5" creationId="{1D61D724-0903-2579-8158-A77845908A3C}"/>
          </ac:spMkLst>
        </pc:spChg>
        <pc:spChg chg="mod">
          <ac:chgData name="Jim Dunn" userId="ced6b8ba-7e61-4ac1-bc95-1c53af439528" providerId="ADAL" clId="{C5F6D9B8-129B-46C3-911E-D960C98BFD6E}" dt="2023-09-12T14:49:21.661" v="42" actId="20577"/>
          <ac:spMkLst>
            <pc:docMk/>
            <pc:sldMk cId="2177260033" sldId="256"/>
            <ac:spMk id="7" creationId="{903D2FAA-36C1-6B85-D94E-880862F6B985}"/>
          </ac:spMkLst>
        </pc:spChg>
      </pc:sldChg>
      <pc:sldChg chg="modSp mod">
        <pc:chgData name="Jim Dunn" userId="ced6b8ba-7e61-4ac1-bc95-1c53af439528" providerId="ADAL" clId="{C5F6D9B8-129B-46C3-911E-D960C98BFD6E}" dt="2023-09-12T14:52:52.210" v="90" actId="6549"/>
        <pc:sldMkLst>
          <pc:docMk/>
          <pc:sldMk cId="4279581145" sldId="265"/>
        </pc:sldMkLst>
        <pc:spChg chg="mod">
          <ac:chgData name="Jim Dunn" userId="ced6b8ba-7e61-4ac1-bc95-1c53af439528" providerId="ADAL" clId="{C5F6D9B8-129B-46C3-911E-D960C98BFD6E}" dt="2023-09-12T14:52:52.210" v="90" actId="6549"/>
          <ac:spMkLst>
            <pc:docMk/>
            <pc:sldMk cId="4279581145" sldId="265"/>
            <ac:spMk id="5" creationId="{3D3A840D-64F6-ED02-B904-2F9294CE6A0D}"/>
          </ac:spMkLst>
        </pc:spChg>
      </pc:sldChg>
      <pc:sldChg chg="add del">
        <pc:chgData name="Jim Dunn" userId="ced6b8ba-7e61-4ac1-bc95-1c53af439528" providerId="ADAL" clId="{C5F6D9B8-129B-46C3-911E-D960C98BFD6E}" dt="2023-09-12T15:23:43.598" v="95" actId="2696"/>
        <pc:sldMkLst>
          <pc:docMk/>
          <pc:sldMk cId="3660955446" sldId="282"/>
        </pc:sldMkLst>
      </pc:sldChg>
      <pc:sldChg chg="modSp mod">
        <pc:chgData name="Jim Dunn" userId="ced6b8ba-7e61-4ac1-bc95-1c53af439528" providerId="ADAL" clId="{C5F6D9B8-129B-46C3-911E-D960C98BFD6E}" dt="2023-09-12T15:38:48.445" v="96" actId="20577"/>
        <pc:sldMkLst>
          <pc:docMk/>
          <pc:sldMk cId="3177564443" sldId="285"/>
        </pc:sldMkLst>
        <pc:graphicFrameChg chg="modGraphic">
          <ac:chgData name="Jim Dunn" userId="ced6b8ba-7e61-4ac1-bc95-1c53af439528" providerId="ADAL" clId="{C5F6D9B8-129B-46C3-911E-D960C98BFD6E}" dt="2023-09-12T15:38:48.445" v="96" actId="20577"/>
          <ac:graphicFrameMkLst>
            <pc:docMk/>
            <pc:sldMk cId="3177564443" sldId="285"/>
            <ac:graphicFrameMk id="2" creationId="{7443AA27-01C5-E086-40FC-4F5AF00F8F78}"/>
          </ac:graphicFrameMkLst>
        </pc:graphicFrameChg>
      </pc:sldChg>
      <pc:sldChg chg="modSp mod">
        <pc:chgData name="Jim Dunn" userId="ced6b8ba-7e61-4ac1-bc95-1c53af439528" providerId="ADAL" clId="{C5F6D9B8-129B-46C3-911E-D960C98BFD6E}" dt="2023-09-12T15:23:39.688" v="93" actId="14100"/>
        <pc:sldMkLst>
          <pc:docMk/>
          <pc:sldMk cId="756364015" sldId="286"/>
        </pc:sldMkLst>
        <pc:spChg chg="mod">
          <ac:chgData name="Jim Dunn" userId="ced6b8ba-7e61-4ac1-bc95-1c53af439528" providerId="ADAL" clId="{C5F6D9B8-129B-46C3-911E-D960C98BFD6E}" dt="2023-09-12T15:23:39.688" v="93" actId="14100"/>
          <ac:spMkLst>
            <pc:docMk/>
            <pc:sldMk cId="756364015" sldId="286"/>
            <ac:spMk id="13" creationId="{BD29FA00-EB12-5265-33B1-A8521E453765}"/>
          </ac:spMkLst>
        </pc:spChg>
      </pc:sldChg>
      <pc:sldChg chg="modSp mod">
        <pc:chgData name="Jim Dunn" userId="ced6b8ba-7e61-4ac1-bc95-1c53af439528" providerId="ADAL" clId="{C5F6D9B8-129B-46C3-911E-D960C98BFD6E}" dt="2023-09-12T15:40:21.053" v="115" actId="20577"/>
        <pc:sldMkLst>
          <pc:docMk/>
          <pc:sldMk cId="2194708705" sldId="288"/>
        </pc:sldMkLst>
        <pc:spChg chg="mod">
          <ac:chgData name="Jim Dunn" userId="ced6b8ba-7e61-4ac1-bc95-1c53af439528" providerId="ADAL" clId="{C5F6D9B8-129B-46C3-911E-D960C98BFD6E}" dt="2023-09-12T15:40:10.211" v="114" actId="20577"/>
          <ac:spMkLst>
            <pc:docMk/>
            <pc:sldMk cId="2194708705" sldId="288"/>
            <ac:spMk id="56" creationId="{3189C8BF-41B5-335E-3830-45ACD8D8BC18}"/>
          </ac:spMkLst>
        </pc:spChg>
        <pc:spChg chg="mod">
          <ac:chgData name="Jim Dunn" userId="ced6b8ba-7e61-4ac1-bc95-1c53af439528" providerId="ADAL" clId="{C5F6D9B8-129B-46C3-911E-D960C98BFD6E}" dt="2023-09-12T15:40:21.053" v="115" actId="20577"/>
          <ac:spMkLst>
            <pc:docMk/>
            <pc:sldMk cId="2194708705" sldId="288"/>
            <ac:spMk id="57" creationId="{3A512E5C-7BE7-4332-1A22-3D6ECB92E6E4}"/>
          </ac:spMkLst>
        </pc:spChg>
      </pc:sldChg>
      <pc:sldChg chg="modSp mod">
        <pc:chgData name="Jim Dunn" userId="ced6b8ba-7e61-4ac1-bc95-1c53af439528" providerId="ADAL" clId="{C5F6D9B8-129B-46C3-911E-D960C98BFD6E}" dt="2023-09-12T15:51:47.587" v="419" actId="1035"/>
        <pc:sldMkLst>
          <pc:docMk/>
          <pc:sldMk cId="1328533967" sldId="299"/>
        </pc:sldMkLst>
        <pc:spChg chg="mod">
          <ac:chgData name="Jim Dunn" userId="ced6b8ba-7e61-4ac1-bc95-1c53af439528" providerId="ADAL" clId="{C5F6D9B8-129B-46C3-911E-D960C98BFD6E}" dt="2023-09-12T15:51:47.587" v="419" actId="1035"/>
          <ac:spMkLst>
            <pc:docMk/>
            <pc:sldMk cId="1328533967" sldId="299"/>
            <ac:spMk id="5" creationId="{C5ABD780-A8F8-7961-0E0C-A9938C923D00}"/>
          </ac:spMkLst>
        </pc:spChg>
        <pc:spChg chg="mod">
          <ac:chgData name="Jim Dunn" userId="ced6b8ba-7e61-4ac1-bc95-1c53af439528" providerId="ADAL" clId="{C5F6D9B8-129B-46C3-911E-D960C98BFD6E}" dt="2023-09-12T15:51:47.587" v="419" actId="1035"/>
          <ac:spMkLst>
            <pc:docMk/>
            <pc:sldMk cId="1328533967" sldId="299"/>
            <ac:spMk id="9" creationId="{DDAA76BD-F427-369C-6220-A7670AAAE33F}"/>
          </ac:spMkLst>
        </pc:spChg>
      </pc:sldChg>
      <pc:sldChg chg="modSp mod">
        <pc:chgData name="Jim Dunn" userId="ced6b8ba-7e61-4ac1-bc95-1c53af439528" providerId="ADAL" clId="{C5F6D9B8-129B-46C3-911E-D960C98BFD6E}" dt="2023-09-12T15:46:21.754" v="305" actId="6549"/>
        <pc:sldMkLst>
          <pc:docMk/>
          <pc:sldMk cId="4274666663" sldId="300"/>
        </pc:sldMkLst>
        <pc:spChg chg="mod">
          <ac:chgData name="Jim Dunn" userId="ced6b8ba-7e61-4ac1-bc95-1c53af439528" providerId="ADAL" clId="{C5F6D9B8-129B-46C3-911E-D960C98BFD6E}" dt="2023-09-12T15:46:21.754" v="305" actId="6549"/>
          <ac:spMkLst>
            <pc:docMk/>
            <pc:sldMk cId="4274666663" sldId="300"/>
            <ac:spMk id="3" creationId="{1868E15D-BD68-C764-F954-5B1349C1B9CA}"/>
          </ac:spMkLst>
        </pc:spChg>
      </pc:sldChg>
      <pc:sldChg chg="modSp mod">
        <pc:chgData name="Jim Dunn" userId="ced6b8ba-7e61-4ac1-bc95-1c53af439528" providerId="ADAL" clId="{C5F6D9B8-129B-46C3-911E-D960C98BFD6E}" dt="2023-09-12T15:41:16.644" v="116" actId="20577"/>
        <pc:sldMkLst>
          <pc:docMk/>
          <pc:sldMk cId="2761399643" sldId="301"/>
        </pc:sldMkLst>
        <pc:spChg chg="mod">
          <ac:chgData name="Jim Dunn" userId="ced6b8ba-7e61-4ac1-bc95-1c53af439528" providerId="ADAL" clId="{C5F6D9B8-129B-46C3-911E-D960C98BFD6E}" dt="2023-09-12T15:41:16.644" v="116" actId="20577"/>
          <ac:spMkLst>
            <pc:docMk/>
            <pc:sldMk cId="2761399643" sldId="301"/>
            <ac:spMk id="2" creationId="{B755A019-6674-0CDE-DED8-2772531DAEF7}"/>
          </ac:spMkLst>
        </pc:spChg>
      </pc:sldChg>
      <pc:sldMasterChg chg="modSp mod">
        <pc:chgData name="Jim Dunn" userId="ced6b8ba-7e61-4ac1-bc95-1c53af439528" providerId="ADAL" clId="{C5F6D9B8-129B-46C3-911E-D960C98BFD6E}" dt="2023-09-12T14:49:03.193" v="33" actId="20577"/>
        <pc:sldMasterMkLst>
          <pc:docMk/>
          <pc:sldMasterMk cId="42696235" sldId="2147483648"/>
        </pc:sldMasterMkLst>
        <pc:spChg chg="mod">
          <ac:chgData name="Jim Dunn" userId="ced6b8ba-7e61-4ac1-bc95-1c53af439528" providerId="ADAL" clId="{C5F6D9B8-129B-46C3-911E-D960C98BFD6E}" dt="2023-09-12T14:48:50.442" v="12" actId="20577"/>
          <ac:spMkLst>
            <pc:docMk/>
            <pc:sldMasterMk cId="42696235" sldId="2147483648"/>
            <ac:spMk id="5" creationId="{90EF1CA6-E675-6ABD-56C2-ED74145A3C38}"/>
          </ac:spMkLst>
        </pc:spChg>
        <pc:spChg chg="mod">
          <ac:chgData name="Jim Dunn" userId="ced6b8ba-7e61-4ac1-bc95-1c53af439528" providerId="ADAL" clId="{C5F6D9B8-129B-46C3-911E-D960C98BFD6E}" dt="2023-09-12T14:49:03.193" v="33" actId="20577"/>
          <ac:spMkLst>
            <pc:docMk/>
            <pc:sldMasterMk cId="42696235" sldId="2147483648"/>
            <ac:spMk id="6" creationId="{953CAE96-BC64-B827-6DDA-3418C654F957}"/>
          </ac:spMkLst>
        </pc:spChg>
      </pc:sldMaster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titolo">
    <p:spTree>
      <p:nvGrpSpPr>
        <p:cNvPr id="1" name=""/>
        <p:cNvGrpSpPr/>
        <p:nvPr/>
      </p:nvGrpSpPr>
      <p:grpSpPr>
        <a:xfrm>
          <a:off x="0" y="0"/>
          <a:ext cx="0" cy="0"/>
          <a:chOff x="0" y="0"/>
          <a:chExt cx="0" cy="0"/>
        </a:xfrm>
      </p:grpSpPr>
      <p:pic>
        <p:nvPicPr>
          <p:cNvPr id="9" name="Immagine 8" descr="Immagine che contiene natura&#10;&#10;Descrizione generata automaticamente">
            <a:extLst>
              <a:ext uri="{FF2B5EF4-FFF2-40B4-BE49-F238E27FC236}">
                <a16:creationId xmlns:a16="http://schemas.microsoft.com/office/drawing/2014/main" id="{2E34CB3A-7B9E-259C-EF16-AC5E78F437E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3" y="0"/>
            <a:ext cx="12189973" cy="6858000"/>
          </a:xfrm>
          <a:prstGeom prst="rect">
            <a:avLst/>
          </a:prstGeom>
        </p:spPr>
      </p:pic>
      <p:pic>
        <p:nvPicPr>
          <p:cNvPr id="10" name="Immagine 9">
            <a:extLst>
              <a:ext uri="{FF2B5EF4-FFF2-40B4-BE49-F238E27FC236}">
                <a16:creationId xmlns:a16="http://schemas.microsoft.com/office/drawing/2014/main" id="{C864C15C-0BC6-3D29-920D-B405BF14810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1149200" y="360000"/>
            <a:ext cx="684000" cy="684000"/>
          </a:xfrm>
          <a:prstGeom prst="rect">
            <a:avLst/>
          </a:prstGeom>
        </p:spPr>
      </p:pic>
    </p:spTree>
    <p:extLst>
      <p:ext uri="{BB962C8B-B14F-4D97-AF65-F5344CB8AC3E}">
        <p14:creationId xmlns:p14="http://schemas.microsoft.com/office/powerpoint/2010/main" val="37032014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olo e contenuto">
    <p:spTree>
      <p:nvGrpSpPr>
        <p:cNvPr id="1" name=""/>
        <p:cNvGrpSpPr/>
        <p:nvPr/>
      </p:nvGrpSpPr>
      <p:grpSpPr>
        <a:xfrm>
          <a:off x="0" y="0"/>
          <a:ext cx="0" cy="0"/>
          <a:chOff x="0" y="0"/>
          <a:chExt cx="0" cy="0"/>
        </a:xfrm>
      </p:grpSpPr>
      <p:sp>
        <p:nvSpPr>
          <p:cNvPr id="7" name="Line 16">
            <a:extLst>
              <a:ext uri="{FF2B5EF4-FFF2-40B4-BE49-F238E27FC236}">
                <a16:creationId xmlns:a16="http://schemas.microsoft.com/office/drawing/2014/main" id="{B7B2BC3C-FE43-B3CB-B9D6-3246E17DA568}"/>
              </a:ext>
            </a:extLst>
          </p:cNvPr>
          <p:cNvSpPr>
            <a:spLocks noChangeShapeType="1"/>
          </p:cNvSpPr>
          <p:nvPr userDrawn="1"/>
        </p:nvSpPr>
        <p:spPr bwMode="auto">
          <a:xfrm>
            <a:off x="23718" y="831644"/>
            <a:ext cx="12168000" cy="0"/>
          </a:xfrm>
          <a:prstGeom prst="line">
            <a:avLst/>
          </a:prstGeom>
          <a:noFill/>
          <a:ln w="25400">
            <a:solidFill>
              <a:srgbClr val="194365"/>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it-IT" dirty="0">
              <a:solidFill>
                <a:srgbClr val="000000"/>
              </a:solidFill>
              <a:latin typeface="Arial" panose="020B0604020202020204" pitchFamily="34" charset="0"/>
            </a:endParaRPr>
          </a:p>
        </p:txBody>
      </p:sp>
      <p:pic>
        <p:nvPicPr>
          <p:cNvPr id="8" name="Picture 19" descr="logo">
            <a:extLst>
              <a:ext uri="{FF2B5EF4-FFF2-40B4-BE49-F238E27FC236}">
                <a16:creationId xmlns:a16="http://schemas.microsoft.com/office/drawing/2014/main" id="{7C4B23A9-B5CD-5A7B-CA2E-D57DBB4DC7EC}"/>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1139488" y="74407"/>
            <a:ext cx="67945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652991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ue contenuti">
    <p:spTree>
      <p:nvGrpSpPr>
        <p:cNvPr id="1" name=""/>
        <p:cNvGrpSpPr/>
        <p:nvPr/>
      </p:nvGrpSpPr>
      <p:grpSpPr>
        <a:xfrm>
          <a:off x="0" y="0"/>
          <a:ext cx="0" cy="0"/>
          <a:chOff x="0" y="0"/>
          <a:chExt cx="0" cy="0"/>
        </a:xfrm>
      </p:grpSpPr>
    </p:spTree>
    <p:extLst>
      <p:ext uri="{BB962C8B-B14F-4D97-AF65-F5344CB8AC3E}">
        <p14:creationId xmlns:p14="http://schemas.microsoft.com/office/powerpoint/2010/main" val="51651172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mmagine con didascalia">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10189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Line 16">
            <a:extLst>
              <a:ext uri="{FF2B5EF4-FFF2-40B4-BE49-F238E27FC236}">
                <a16:creationId xmlns:a16="http://schemas.microsoft.com/office/drawing/2014/main" id="{37A30648-17FB-88B4-A032-0189DBF8C256}"/>
              </a:ext>
            </a:extLst>
          </p:cNvPr>
          <p:cNvSpPr>
            <a:spLocks noChangeShapeType="1"/>
          </p:cNvSpPr>
          <p:nvPr userDrawn="1"/>
        </p:nvSpPr>
        <p:spPr bwMode="auto">
          <a:xfrm>
            <a:off x="23718" y="831644"/>
            <a:ext cx="12168000" cy="0"/>
          </a:xfrm>
          <a:prstGeom prst="line">
            <a:avLst/>
          </a:prstGeom>
          <a:noFill/>
          <a:ln w="25400">
            <a:solidFill>
              <a:srgbClr val="194365"/>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it-IT" dirty="0">
              <a:solidFill>
                <a:srgbClr val="000000"/>
              </a:solidFill>
              <a:latin typeface="Arial" panose="020B0604020202020204" pitchFamily="34" charset="0"/>
            </a:endParaRPr>
          </a:p>
        </p:txBody>
      </p:sp>
      <p:pic>
        <p:nvPicPr>
          <p:cNvPr id="9" name="Picture 19" descr="logo">
            <a:extLst>
              <a:ext uri="{FF2B5EF4-FFF2-40B4-BE49-F238E27FC236}">
                <a16:creationId xmlns:a16="http://schemas.microsoft.com/office/drawing/2014/main" id="{D7733E0B-3CBA-C2AF-F5D8-D2B464D3343F}"/>
              </a:ext>
            </a:extLst>
          </p:cNvPr>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1139488" y="74407"/>
            <a:ext cx="679450" cy="679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2">
            <a:extLst>
              <a:ext uri="{FF2B5EF4-FFF2-40B4-BE49-F238E27FC236}">
                <a16:creationId xmlns:a16="http://schemas.microsoft.com/office/drawing/2014/main" id="{953CAE96-BC64-B827-6DDA-3418C654F957}"/>
              </a:ext>
            </a:extLst>
          </p:cNvPr>
          <p:cNvSpPr>
            <a:spLocks noChangeArrowheads="1"/>
          </p:cNvSpPr>
          <p:nvPr userDrawn="1"/>
        </p:nvSpPr>
        <p:spPr bwMode="auto">
          <a:xfrm>
            <a:off x="373062" y="6453188"/>
            <a:ext cx="3366834" cy="403225"/>
          </a:xfrm>
          <a:prstGeom prst="rect">
            <a:avLst/>
          </a:prstGeom>
          <a:noFill/>
          <a:ln>
            <a:noFill/>
          </a:ln>
        </p:spPr>
        <p:txBody>
          <a:bodyPr lIns="90000" tIns="46800" rIns="90000" bIns="468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altLang="en-US" sz="1000" dirty="0">
                <a:solidFill>
                  <a:srgbClr val="000000"/>
                </a:solidFill>
                <a:ea typeface="Arial Unicode MS" pitchFamily="34" charset="-128"/>
              </a:rPr>
              <a:t>Jim Dunn– September 2023				</a:t>
            </a:r>
            <a:endParaRPr lang="it-IT" altLang="en-US" sz="1000" b="1" dirty="0">
              <a:solidFill>
                <a:srgbClr val="000000"/>
              </a:solidFill>
              <a:ea typeface="Arial Unicode MS" pitchFamily="34" charset="-128"/>
            </a:endParaRPr>
          </a:p>
        </p:txBody>
      </p:sp>
      <p:sp>
        <p:nvSpPr>
          <p:cNvPr id="5" name="Rectangle 2">
            <a:extLst>
              <a:ext uri="{FF2B5EF4-FFF2-40B4-BE49-F238E27FC236}">
                <a16:creationId xmlns:a16="http://schemas.microsoft.com/office/drawing/2014/main" id="{90EF1CA6-E675-6ABD-56C2-ED74145A3C38}"/>
              </a:ext>
            </a:extLst>
          </p:cNvPr>
          <p:cNvSpPr>
            <a:spLocks noChangeArrowheads="1"/>
          </p:cNvSpPr>
          <p:nvPr userDrawn="1"/>
        </p:nvSpPr>
        <p:spPr bwMode="auto">
          <a:xfrm>
            <a:off x="3098132" y="6453187"/>
            <a:ext cx="6352673" cy="403225"/>
          </a:xfrm>
          <a:prstGeom prst="rect">
            <a:avLst/>
          </a:prstGeom>
          <a:noFill/>
          <a:ln>
            <a:noFill/>
          </a:ln>
        </p:spPr>
        <p:txBody>
          <a:bodyPr lIns="90000" tIns="46800" rIns="90000" bIns="468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it-IT" altLang="en-US" sz="1000" b="1" dirty="0">
                <a:solidFill>
                  <a:srgbClr val="000000"/>
                </a:solidFill>
                <a:ea typeface="Arial Unicode MS" pitchFamily="34" charset="-128"/>
              </a:rPr>
              <a:t>DCT1 Launch presentation</a:t>
            </a:r>
            <a:endParaRPr lang="it-IT" altLang="en-US" sz="1000" b="0" dirty="0">
              <a:solidFill>
                <a:srgbClr val="000000"/>
              </a:solidFill>
              <a:ea typeface="Arial Unicode MS" pitchFamily="34" charset="-128"/>
            </a:endParaRPr>
          </a:p>
        </p:txBody>
      </p:sp>
      <p:sp>
        <p:nvSpPr>
          <p:cNvPr id="7" name="Rectangle 2">
            <a:extLst>
              <a:ext uri="{FF2B5EF4-FFF2-40B4-BE49-F238E27FC236}">
                <a16:creationId xmlns:a16="http://schemas.microsoft.com/office/drawing/2014/main" id="{D25C3584-A0F9-6AFD-CB24-9C1D88601328}"/>
              </a:ext>
            </a:extLst>
          </p:cNvPr>
          <p:cNvSpPr>
            <a:spLocks noChangeArrowheads="1"/>
          </p:cNvSpPr>
          <p:nvPr userDrawn="1"/>
        </p:nvSpPr>
        <p:spPr bwMode="auto">
          <a:xfrm>
            <a:off x="11273590" y="6463213"/>
            <a:ext cx="545348" cy="403225"/>
          </a:xfrm>
          <a:prstGeom prst="rect">
            <a:avLst/>
          </a:prstGeom>
          <a:noFill/>
          <a:ln>
            <a:noFill/>
          </a:ln>
        </p:spPr>
        <p:txBody>
          <a:bodyPr lIns="90000" tIns="46800" rIns="90000" bIns="46800"/>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fld id="{3008CB5E-FBED-430D-94A6-0C97913B7E36}" type="slidenum">
              <a:rPr lang="it-IT" altLang="en-US" sz="1000" b="1" smtClean="0">
                <a:solidFill>
                  <a:srgbClr val="000000"/>
                </a:solidFill>
                <a:ea typeface="Arial Unicode MS" pitchFamily="34" charset="-128"/>
              </a:rPr>
              <a:pPr marL="0" marR="0" lvl="0" indent="0" algn="l" defTabSz="914400" rtl="0" eaLnBrk="1" fontAlgn="auto" latinLnBrk="0" hangingPunct="1">
                <a:lnSpc>
                  <a:spcPct val="100000"/>
                </a:lnSpc>
                <a:spcBef>
                  <a:spcPts val="0"/>
                </a:spcBef>
                <a:spcAft>
                  <a:spcPts val="0"/>
                </a:spcAft>
                <a:buClrTx/>
                <a:buSzTx/>
                <a:buFontTx/>
                <a:buNone/>
                <a:tabLst/>
                <a:defRPr/>
              </a:pPr>
              <a:t>‹#›</a:t>
            </a:fld>
            <a:endParaRPr lang="it-IT" altLang="en-US" sz="1000" b="1" dirty="0">
              <a:solidFill>
                <a:srgbClr val="000000"/>
              </a:solidFill>
              <a:ea typeface="Arial Unicode MS" pitchFamily="34" charset="-128"/>
            </a:endParaRPr>
          </a:p>
        </p:txBody>
      </p:sp>
    </p:spTree>
    <p:extLst>
      <p:ext uri="{BB962C8B-B14F-4D97-AF65-F5344CB8AC3E}">
        <p14:creationId xmlns:p14="http://schemas.microsoft.com/office/powerpoint/2010/main" val="426962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3.xml"/><Relationship Id="rId6" Type="http://schemas.openxmlformats.org/officeDocument/2006/relationships/image" Target="../media/image25.png"/><Relationship Id="rId5" Type="http://schemas.openxmlformats.org/officeDocument/2006/relationships/image" Target="../media/image24.jpeg"/><Relationship Id="rId4" Type="http://schemas.openxmlformats.org/officeDocument/2006/relationships/image" Target="../media/image23.pn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3.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4.png"/><Relationship Id="rId7" Type="http://schemas.openxmlformats.org/officeDocument/2006/relationships/image" Target="../media/image12.jpeg"/><Relationship Id="rId2" Type="http://schemas.openxmlformats.org/officeDocument/2006/relationships/image" Target="../media/image8.png"/><Relationship Id="rId1" Type="http://schemas.openxmlformats.org/officeDocument/2006/relationships/slideLayout" Target="../slideLayouts/slideLayout3.xml"/><Relationship Id="rId6" Type="http://schemas.openxmlformats.org/officeDocument/2006/relationships/image" Target="../media/image11.jpe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3.xml"/><Relationship Id="rId6" Type="http://schemas.openxmlformats.org/officeDocument/2006/relationships/image" Target="../media/image14.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a:extLst>
              <a:ext uri="{FF2B5EF4-FFF2-40B4-BE49-F238E27FC236}">
                <a16:creationId xmlns:a16="http://schemas.microsoft.com/office/drawing/2014/main" id="{1D61D724-0903-2579-8158-A77845908A3C}"/>
              </a:ext>
            </a:extLst>
          </p:cNvPr>
          <p:cNvSpPr>
            <a:spLocks noChangeArrowheads="1"/>
          </p:cNvSpPr>
          <p:nvPr/>
        </p:nvSpPr>
        <p:spPr bwMode="auto">
          <a:xfrm>
            <a:off x="1892723" y="2825221"/>
            <a:ext cx="8420100" cy="935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buClr>
                <a:srgbClr val="000000"/>
              </a:buClr>
              <a:buSzPct val="100000"/>
              <a:buFont typeface="Times New Roman" panose="02020603050405020304" pitchFamily="18" charset="0"/>
              <a:buNone/>
            </a:pPr>
            <a:r>
              <a:rPr lang="it-IT" altLang="it-IT" sz="4400" b="1" dirty="0">
                <a:solidFill>
                  <a:schemeClr val="bg1"/>
                </a:solidFill>
              </a:rPr>
              <a:t>DCT1</a:t>
            </a:r>
          </a:p>
          <a:p>
            <a:pPr algn="ctr" eaLnBrk="1" hangingPunct="1">
              <a:buClr>
                <a:srgbClr val="000000"/>
              </a:buClr>
              <a:buSzPct val="100000"/>
              <a:buFont typeface="Times New Roman" panose="02020603050405020304" pitchFamily="18" charset="0"/>
              <a:buNone/>
            </a:pPr>
            <a:r>
              <a:rPr lang="it-IT" altLang="it-IT" sz="3200" b="1" dirty="0">
                <a:solidFill>
                  <a:schemeClr val="bg1"/>
                </a:solidFill>
              </a:rPr>
              <a:t>DC Energy Meter</a:t>
            </a:r>
          </a:p>
        </p:txBody>
      </p:sp>
      <p:sp>
        <p:nvSpPr>
          <p:cNvPr id="6" name="CasellaDiTesto 5">
            <a:extLst>
              <a:ext uri="{FF2B5EF4-FFF2-40B4-BE49-F238E27FC236}">
                <a16:creationId xmlns:a16="http://schemas.microsoft.com/office/drawing/2014/main" id="{6A1D98AC-67FC-3C60-32F5-380E7787EBCD}"/>
              </a:ext>
            </a:extLst>
          </p:cNvPr>
          <p:cNvSpPr txBox="1"/>
          <p:nvPr/>
        </p:nvSpPr>
        <p:spPr>
          <a:xfrm>
            <a:off x="4362367" y="4691475"/>
            <a:ext cx="3444299" cy="461665"/>
          </a:xfrm>
          <a:prstGeom prst="rect">
            <a:avLst/>
          </a:prstGeom>
          <a:noFill/>
        </p:spPr>
        <p:txBody>
          <a:bodyPr wrap="square">
            <a:spAutoFit/>
          </a:bodyPr>
          <a:lstStyle/>
          <a:p>
            <a:pPr algn="ctr" eaLnBrk="1" hangingPunct="1">
              <a:spcBef>
                <a:spcPts val="2400"/>
              </a:spcBef>
              <a:buClr>
                <a:srgbClr val="000000"/>
              </a:buClr>
              <a:buSzPct val="100000"/>
              <a:buFont typeface="Times New Roman" pitchFamily="18" charset="0"/>
              <a:buNone/>
            </a:pPr>
            <a:r>
              <a:rPr lang="it-IT" altLang="en-US" sz="2400" dirty="0">
                <a:solidFill>
                  <a:schemeClr val="bg1"/>
                </a:solidFill>
                <a:latin typeface="Arial" panose="020B0604020202020204" pitchFamily="34" charset="0"/>
                <a:cs typeface="Arial" panose="020B0604020202020204" pitchFamily="34" charset="0"/>
              </a:rPr>
              <a:t>Launch Presentation</a:t>
            </a:r>
          </a:p>
        </p:txBody>
      </p:sp>
      <p:sp>
        <p:nvSpPr>
          <p:cNvPr id="7" name="Text Box 4">
            <a:extLst>
              <a:ext uri="{FF2B5EF4-FFF2-40B4-BE49-F238E27FC236}">
                <a16:creationId xmlns:a16="http://schemas.microsoft.com/office/drawing/2014/main" id="{903D2FAA-36C1-6B85-D94E-880862F6B985}"/>
              </a:ext>
            </a:extLst>
          </p:cNvPr>
          <p:cNvSpPr txBox="1">
            <a:spLocks noChangeArrowheads="1"/>
          </p:cNvSpPr>
          <p:nvPr/>
        </p:nvSpPr>
        <p:spPr bwMode="auto">
          <a:xfrm>
            <a:off x="3802486" y="6084358"/>
            <a:ext cx="4564062"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it-IT" altLang="it-IT" sz="1400" dirty="0">
                <a:solidFill>
                  <a:schemeClr val="bg1"/>
                </a:solidFill>
              </a:rPr>
              <a:t>September 2023</a:t>
            </a:r>
          </a:p>
        </p:txBody>
      </p:sp>
    </p:spTree>
    <p:extLst>
      <p:ext uri="{BB962C8B-B14F-4D97-AF65-F5344CB8AC3E}">
        <p14:creationId xmlns:p14="http://schemas.microsoft.com/office/powerpoint/2010/main" val="2177260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449263" rtl="0" eaLnBrk="1" fontAlgn="base" latinLnBrk="0" hangingPunct="1">
              <a:lnSpc>
                <a:spcPct val="100000"/>
              </a:lnSpc>
              <a:spcBef>
                <a:spcPct val="5000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it-IT" altLang="en-US" sz="3200" b="1" i="0" u="none" strike="noStrike" kern="1200" cap="none" spc="0" normalizeH="0" baseline="0" noProof="0" dirty="0">
                <a:ln>
                  <a:noFill/>
                </a:ln>
                <a:solidFill>
                  <a:srgbClr val="000000"/>
                </a:solidFill>
                <a:effectLst/>
                <a:uLnTx/>
                <a:uFillTx/>
                <a:latin typeface="Arial" pitchFamily="34" charset="0"/>
                <a:ea typeface="+mn-ea"/>
                <a:cs typeface="+mn-cs"/>
              </a:rPr>
              <a:t>The market</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en-GB" altLang="en-US" sz="1800" b="1" i="0" u="none" strike="noStrike" kern="1200" cap="none" spc="0" normalizeH="0" baseline="0" noProof="0" dirty="0">
                <a:ln>
                  <a:noFill/>
                </a:ln>
                <a:solidFill>
                  <a:srgbClr val="000000"/>
                </a:solidFill>
                <a:effectLst/>
                <a:uLnTx/>
                <a:uFillTx/>
                <a:latin typeface="Arial" pitchFamily="34" charset="0"/>
                <a:ea typeface="+mn-ea"/>
                <a:cs typeface="+mn-cs"/>
              </a:rPr>
              <a:t>Relevant applications – DC metering in electric vehicle fast chargers</a:t>
            </a:r>
            <a:endParaRPr kumimoji="0" lang="it-IT" altLang="en-US" sz="1800" b="1" i="0" u="none" strike="noStrike" kern="1200" cap="none" spc="0" normalizeH="0" baseline="0" noProof="0" dirty="0">
              <a:ln>
                <a:noFill/>
              </a:ln>
              <a:solidFill>
                <a:srgbClr val="000000"/>
              </a:solidFill>
              <a:effectLst/>
              <a:uLnTx/>
              <a:uFillTx/>
              <a:latin typeface="Arial" pitchFamily="34" charset="0"/>
              <a:ea typeface="+mn-ea"/>
              <a:cs typeface="+mn-cs"/>
            </a:endParaRPr>
          </a:p>
        </p:txBody>
      </p:sp>
      <p:sp>
        <p:nvSpPr>
          <p:cNvPr id="56" name="Text Box 4">
            <a:extLst>
              <a:ext uri="{FF2B5EF4-FFF2-40B4-BE49-F238E27FC236}">
                <a16:creationId xmlns:a16="http://schemas.microsoft.com/office/drawing/2014/main" id="{3189C8BF-41B5-335E-3830-45ACD8D8BC18}"/>
              </a:ext>
            </a:extLst>
          </p:cNvPr>
          <p:cNvSpPr txBox="1">
            <a:spLocks noChangeArrowheads="1"/>
          </p:cNvSpPr>
          <p:nvPr/>
        </p:nvSpPr>
        <p:spPr bwMode="auto">
          <a:xfrm>
            <a:off x="4950069" y="1571777"/>
            <a:ext cx="6802147" cy="181588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itchFamily="34" charset="0"/>
                <a:ea typeface="+mn-ea"/>
                <a:cs typeface="+mn-cs"/>
              </a:rPr>
              <a:t>Customer need</a:t>
            </a:r>
            <a:br>
              <a:rPr kumimoji="0" lang="en-GB" sz="1600" b="0" i="0" u="none" strike="noStrike" kern="1200" cap="none" spc="0" normalizeH="0" baseline="0" noProof="0" dirty="0">
                <a:ln>
                  <a:noFill/>
                </a:ln>
                <a:solidFill>
                  <a:srgbClr val="000000"/>
                </a:solidFill>
                <a:effectLst/>
                <a:uLnTx/>
                <a:uFillTx/>
                <a:latin typeface="Arial" pitchFamily="34" charset="0"/>
                <a:ea typeface="+mn-ea"/>
                <a:cs typeface="+mn-cs"/>
              </a:rPr>
            </a:br>
            <a:r>
              <a:rPr lang="en-US" sz="1600" dirty="0">
                <a:solidFill>
                  <a:srgbClr val="000000"/>
                </a:solidFill>
              </a:rPr>
              <a:t>Fast charger manufacturers for electric vehicles need a DC meter able to accurately measure the amount of energy provided to the battery and transmit data to the controller in a secure way, in order to correctly bill the customer. AC meters upstream from the AC/DC converter provide inaccurate measurement because they consider also losses  given by the AC/DC conversion and the losses in the cable. </a:t>
            </a:r>
            <a:endParaRPr kumimoji="0" lang="en-GB" sz="1600" b="0" i="0" u="none" strike="noStrike" kern="1200" cap="none" spc="0" normalizeH="0" baseline="0" noProof="0" dirty="0">
              <a:ln>
                <a:noFill/>
              </a:ln>
              <a:solidFill>
                <a:srgbClr val="000000"/>
              </a:solidFill>
              <a:effectLst/>
              <a:uLnTx/>
              <a:uFillTx/>
              <a:latin typeface="Arial" pitchFamily="34" charset="0"/>
              <a:ea typeface="+mn-ea"/>
              <a:cs typeface="+mn-cs"/>
            </a:endParaRPr>
          </a:p>
        </p:txBody>
      </p:sp>
      <p:sp>
        <p:nvSpPr>
          <p:cNvPr id="57" name="Text Box 4">
            <a:extLst>
              <a:ext uri="{FF2B5EF4-FFF2-40B4-BE49-F238E27FC236}">
                <a16:creationId xmlns:a16="http://schemas.microsoft.com/office/drawing/2014/main" id="{3A512E5C-7BE7-4332-1A22-3D6ECB92E6E4}"/>
              </a:ext>
            </a:extLst>
          </p:cNvPr>
          <p:cNvSpPr txBox="1">
            <a:spLocks noChangeArrowheads="1"/>
          </p:cNvSpPr>
          <p:nvPr/>
        </p:nvSpPr>
        <p:spPr bwMode="auto">
          <a:xfrm>
            <a:off x="4950069" y="3378149"/>
            <a:ext cx="6802147" cy="1815882"/>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pitchFamily="34" charset="0"/>
                <a:ea typeface="+mn-ea"/>
                <a:cs typeface="+mn-cs"/>
              </a:rPr>
              <a:t>Our Solution</a:t>
            </a:r>
          </a:p>
          <a:p>
            <a:pPr lvl="0" algn="just" eaLnBrk="1" hangingPunct="1">
              <a:defRPr/>
            </a:pPr>
            <a:r>
              <a:rPr lang="en-US" sz="1600" dirty="0">
                <a:solidFill>
                  <a:srgbClr val="000000"/>
                </a:solidFill>
              </a:rPr>
              <a:t>DCT1 is installed on the DC side and is compatible with most of the DC chargers on the market thanks to the wide voltage and current measuring range. Thanks to the cable loss compensation function, only energy provided to the vehicle battery is considered, removing the losses due to the cable resistance. Data transmitted to the controller are signed to guarantee data authenticity.</a:t>
            </a:r>
            <a:endParaRPr kumimoji="0" lang="en-US" sz="1600" b="0" i="0" u="none" strike="noStrike" kern="1200" cap="none" spc="0" normalizeH="0" baseline="0" noProof="0" dirty="0">
              <a:ln>
                <a:noFill/>
              </a:ln>
              <a:solidFill>
                <a:srgbClr val="000000"/>
              </a:solidFill>
              <a:effectLst/>
              <a:uLnTx/>
              <a:uFillTx/>
              <a:latin typeface="Arial" pitchFamily="34" charset="0"/>
              <a:ea typeface="+mn-ea"/>
              <a:cs typeface="+mn-cs"/>
            </a:endParaRPr>
          </a:p>
        </p:txBody>
      </p:sp>
      <p:sp>
        <p:nvSpPr>
          <p:cNvPr id="58" name="Text Box 4">
            <a:extLst>
              <a:ext uri="{FF2B5EF4-FFF2-40B4-BE49-F238E27FC236}">
                <a16:creationId xmlns:a16="http://schemas.microsoft.com/office/drawing/2014/main" id="{1FC949A5-DDBC-468A-AF0E-E8FB12C5B82A}"/>
              </a:ext>
            </a:extLst>
          </p:cNvPr>
          <p:cNvSpPr txBox="1">
            <a:spLocks noChangeArrowheads="1"/>
          </p:cNvSpPr>
          <p:nvPr/>
        </p:nvSpPr>
        <p:spPr bwMode="auto">
          <a:xfrm>
            <a:off x="4950069" y="5226934"/>
            <a:ext cx="6802147" cy="1077218"/>
          </a:xfrm>
          <a:prstGeom prst="rect">
            <a:avLst/>
          </a:prstGeom>
          <a:noFill/>
          <a:ln w="9525">
            <a:no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marR="0" lvl="0" indent="0" algn="just" defTabSz="914400" rtl="0" eaLnBrk="1" fontAlgn="base" latinLnBrk="0" hangingPunct="1">
              <a:lnSpc>
                <a:spcPct val="100000"/>
              </a:lnSpc>
              <a:spcBef>
                <a:spcPts val="0"/>
              </a:spcBef>
              <a:spcAft>
                <a:spcPct val="0"/>
              </a:spcAft>
              <a:buClrTx/>
              <a:buSzTx/>
              <a:buFontTx/>
              <a:buNone/>
              <a:tabLst/>
              <a:defRPr/>
            </a:pPr>
            <a:r>
              <a:rPr kumimoji="0" lang="en-GB" sz="1600" b="1" i="0" u="none" strike="noStrike" kern="1200" cap="none" spc="0" normalizeH="0" baseline="0" noProof="0" dirty="0">
                <a:ln>
                  <a:noFill/>
                </a:ln>
                <a:solidFill>
                  <a:srgbClr val="000000"/>
                </a:solidFill>
                <a:effectLst/>
                <a:uLnTx/>
                <a:uFillTx/>
                <a:latin typeface="Arial"/>
                <a:ea typeface="+mn-ea"/>
                <a:cs typeface="+mn-cs"/>
              </a:rPr>
              <a:t>Benefits</a:t>
            </a:r>
          </a:p>
          <a:p>
            <a:pPr marL="285750" indent="-285750" algn="just" eaLnBrk="1" hangingPunct="1">
              <a:spcBef>
                <a:spcPts val="0"/>
              </a:spcBef>
              <a:buFont typeface="Arial" panose="020B0604020202020204" pitchFamily="34" charset="0"/>
              <a:buChar char="•"/>
              <a:defRPr/>
            </a:pPr>
            <a:r>
              <a:rPr lang="en-US" sz="1600" dirty="0">
                <a:solidFill>
                  <a:srgbClr val="000000"/>
                </a:solidFill>
              </a:rPr>
              <a:t>Wide measuring range up to 1000 V, 300 or 600 A</a:t>
            </a:r>
          </a:p>
          <a:p>
            <a:pPr marL="285750" indent="-285750" algn="just" eaLnBrk="1" hangingPunct="1">
              <a:spcBef>
                <a:spcPts val="0"/>
              </a:spcBef>
              <a:buFont typeface="Arial" panose="020B0604020202020204" pitchFamily="34" charset="0"/>
              <a:buChar char="•"/>
              <a:defRPr/>
            </a:pPr>
            <a:r>
              <a:rPr lang="en-US" sz="1600" dirty="0">
                <a:solidFill>
                  <a:srgbClr val="000000"/>
                </a:solidFill>
              </a:rPr>
              <a:t>Cable loss compensation</a:t>
            </a:r>
          </a:p>
          <a:p>
            <a:pPr marL="285750" indent="-285750" algn="just" eaLnBrk="1" hangingPunct="1">
              <a:spcBef>
                <a:spcPts val="0"/>
              </a:spcBef>
              <a:buFont typeface="Arial" panose="020B0604020202020204" pitchFamily="34" charset="0"/>
              <a:buChar char="•"/>
              <a:defRPr/>
            </a:pPr>
            <a:r>
              <a:rPr lang="en-US" sz="1600" dirty="0">
                <a:solidFill>
                  <a:srgbClr val="000000"/>
                </a:solidFill>
              </a:rPr>
              <a:t>Signed data transmission (256 bit or 384 bit)</a:t>
            </a:r>
          </a:p>
        </p:txBody>
      </p:sp>
      <p:pic>
        <p:nvPicPr>
          <p:cNvPr id="1026" name="Picture 2" descr="World's Fastest Electric Car Charger Offers a Full Charge in 15 Minutes |  PCMag">
            <a:extLst>
              <a:ext uri="{FF2B5EF4-FFF2-40B4-BE49-F238E27FC236}">
                <a16:creationId xmlns:a16="http://schemas.microsoft.com/office/drawing/2014/main" id="{06E7FE22-198D-5850-D2E0-2D2091F35C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0635" y="1733143"/>
            <a:ext cx="3458384" cy="19453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47087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449263" rtl="0" eaLnBrk="1" fontAlgn="base" latinLnBrk="0" hangingPunct="1">
              <a:lnSpc>
                <a:spcPct val="100000"/>
              </a:lnSpc>
              <a:spcBef>
                <a:spcPct val="5000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it-IT" altLang="en-US" sz="3200" b="1" i="0" u="none" strike="noStrike" kern="1200" cap="none" spc="0" normalizeH="0" baseline="0" noProof="0" dirty="0">
                <a:ln>
                  <a:noFill/>
                </a:ln>
                <a:solidFill>
                  <a:srgbClr val="000000"/>
                </a:solidFill>
                <a:effectLst/>
                <a:uLnTx/>
                <a:uFillTx/>
                <a:latin typeface="Arial" pitchFamily="34" charset="0"/>
                <a:ea typeface="+mn-ea"/>
                <a:cs typeface="+mn-cs"/>
              </a:rPr>
              <a:t>The market</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t>Marketing tools</a:t>
            </a:r>
            <a:endParaRPr lang="it-IT" altLang="en-US" b="1" dirty="0"/>
          </a:p>
        </p:txBody>
      </p:sp>
      <p:sp>
        <p:nvSpPr>
          <p:cNvPr id="14" name="Text Box 2">
            <a:extLst>
              <a:ext uri="{FF2B5EF4-FFF2-40B4-BE49-F238E27FC236}">
                <a16:creationId xmlns:a16="http://schemas.microsoft.com/office/drawing/2014/main" id="{132A734E-6C87-C7A6-6A42-78AA71BE8B6A}"/>
              </a:ext>
            </a:extLst>
          </p:cNvPr>
          <p:cNvSpPr txBox="1">
            <a:spLocks noChangeArrowheads="1"/>
          </p:cNvSpPr>
          <p:nvPr/>
        </p:nvSpPr>
        <p:spPr bwMode="auto">
          <a:xfrm>
            <a:off x="439783" y="1620000"/>
            <a:ext cx="5992571" cy="1700466"/>
          </a:xfrm>
          <a:prstGeom prst="rect">
            <a:avLst/>
          </a:prstGeom>
          <a:solidFill>
            <a:schemeClr val="bg1">
              <a:lumMod val="85000"/>
            </a:schemeClr>
          </a:solidFill>
          <a:ln w="9525">
            <a:solidFill>
              <a:schemeClr val="tx1"/>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r>
              <a:rPr lang="it-IT" altLang="en-US" sz="1600" u="sng" dirty="0"/>
              <a:t>Data Sheets</a:t>
            </a:r>
          </a:p>
          <a:p>
            <a:pPr eaLnBrk="1" hangingPunct="1">
              <a:spcBef>
                <a:spcPts val="1200"/>
              </a:spcBef>
              <a:defRPr/>
            </a:pPr>
            <a:r>
              <a:rPr lang="it-IT" altLang="en-US" b="1" dirty="0"/>
              <a:t>DCT1_DS</a:t>
            </a:r>
          </a:p>
          <a:p>
            <a:pPr eaLnBrk="1" hangingPunct="1">
              <a:spcBef>
                <a:spcPts val="1200"/>
              </a:spcBef>
              <a:defRPr/>
            </a:pPr>
            <a:r>
              <a:rPr lang="it-IT" altLang="en-US" sz="1600" i="1" dirty="0"/>
              <a:t>Available in:</a:t>
            </a:r>
          </a:p>
          <a:p>
            <a:pPr eaLnBrk="1" hangingPunct="1">
              <a:spcBef>
                <a:spcPts val="300"/>
              </a:spcBef>
              <a:defRPr/>
            </a:pPr>
            <a:r>
              <a:rPr lang="it-IT" altLang="en-US" sz="1600" dirty="0"/>
              <a:t>Chinese, Danish, English, French, German, </a:t>
            </a:r>
            <a:r>
              <a:rPr lang="it-IT" altLang="en-US" sz="1600" dirty="0" err="1"/>
              <a:t>Italian</a:t>
            </a:r>
            <a:r>
              <a:rPr lang="it-IT" altLang="en-US" sz="1600" dirty="0"/>
              <a:t>, Spanish and </a:t>
            </a:r>
            <a:r>
              <a:rPr lang="it-IT" altLang="en-US" sz="1600" dirty="0" err="1"/>
              <a:t>Swedish</a:t>
            </a:r>
            <a:endParaRPr lang="it-IT" altLang="en-US" sz="1600" dirty="0"/>
          </a:p>
        </p:txBody>
      </p:sp>
      <p:pic>
        <p:nvPicPr>
          <p:cNvPr id="5" name="Immagine 4">
            <a:extLst>
              <a:ext uri="{FF2B5EF4-FFF2-40B4-BE49-F238E27FC236}">
                <a16:creationId xmlns:a16="http://schemas.microsoft.com/office/drawing/2014/main" id="{806D13A2-66EA-369D-8078-719AC7F46501}"/>
              </a:ext>
            </a:extLst>
          </p:cNvPr>
          <p:cNvPicPr>
            <a:picLocks noChangeAspect="1"/>
          </p:cNvPicPr>
          <p:nvPr/>
        </p:nvPicPr>
        <p:blipFill>
          <a:blip r:embed="rId2"/>
          <a:stretch>
            <a:fillRect/>
          </a:stretch>
        </p:blipFill>
        <p:spPr>
          <a:xfrm>
            <a:off x="7767351" y="1380563"/>
            <a:ext cx="3250316" cy="4663981"/>
          </a:xfrm>
          <a:prstGeom prst="rect">
            <a:avLst/>
          </a:prstGeom>
          <a:ln>
            <a:solidFill>
              <a:schemeClr val="tx1"/>
            </a:solidFill>
          </a:ln>
        </p:spPr>
      </p:pic>
    </p:spTree>
    <p:extLst>
      <p:ext uri="{BB962C8B-B14F-4D97-AF65-F5344CB8AC3E}">
        <p14:creationId xmlns:p14="http://schemas.microsoft.com/office/powerpoint/2010/main" val="237096232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449263" rtl="0" eaLnBrk="1" fontAlgn="base" latinLnBrk="0" hangingPunct="1">
              <a:lnSpc>
                <a:spcPct val="100000"/>
              </a:lnSpc>
              <a:spcBef>
                <a:spcPct val="50000"/>
              </a:spcBef>
              <a:spcAft>
                <a:spcPct val="0"/>
              </a:spcAft>
              <a:buClrTx/>
              <a:buSz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pPr>
            <a:r>
              <a:rPr kumimoji="0" lang="it-IT" altLang="en-US" sz="3200" b="1" i="0" u="none" strike="noStrike" kern="1200" cap="none" spc="0" normalizeH="0" baseline="0" noProof="0" dirty="0">
                <a:ln>
                  <a:noFill/>
                </a:ln>
                <a:solidFill>
                  <a:srgbClr val="000000"/>
                </a:solidFill>
                <a:effectLst/>
                <a:uLnTx/>
                <a:uFillTx/>
                <a:latin typeface="Arial" pitchFamily="34" charset="0"/>
                <a:ea typeface="+mn-ea"/>
                <a:cs typeface="+mn-cs"/>
              </a:rPr>
              <a:t>The market</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t>Certifications</a:t>
            </a:r>
            <a:endParaRPr lang="it-IT" altLang="en-US" b="1" dirty="0"/>
          </a:p>
        </p:txBody>
      </p:sp>
      <p:grpSp>
        <p:nvGrpSpPr>
          <p:cNvPr id="6" name="Gruppo 5">
            <a:extLst>
              <a:ext uri="{FF2B5EF4-FFF2-40B4-BE49-F238E27FC236}">
                <a16:creationId xmlns:a16="http://schemas.microsoft.com/office/drawing/2014/main" id="{A9F1548A-8357-9517-AE08-FDECBCDB5452}"/>
              </a:ext>
            </a:extLst>
          </p:cNvPr>
          <p:cNvGrpSpPr/>
          <p:nvPr/>
        </p:nvGrpSpPr>
        <p:grpSpPr>
          <a:xfrm>
            <a:off x="2158554" y="4416374"/>
            <a:ext cx="8260369" cy="1765084"/>
            <a:chOff x="2774994" y="4265787"/>
            <a:chExt cx="8260369" cy="1765084"/>
          </a:xfrm>
        </p:grpSpPr>
        <p:pic>
          <p:nvPicPr>
            <p:cNvPr id="10" name="Picture 3">
              <a:extLst>
                <a:ext uri="{FF2B5EF4-FFF2-40B4-BE49-F238E27FC236}">
                  <a16:creationId xmlns:a16="http://schemas.microsoft.com/office/drawing/2014/main" id="{68CE143E-871B-8A0E-2C9C-556D8A403FBA}"/>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9790602" y="4265787"/>
              <a:ext cx="1244761" cy="1765084"/>
            </a:xfrm>
            <a:prstGeom prst="rect">
              <a:avLst/>
            </a:prstGeom>
            <a:ln>
              <a:solidFill>
                <a:schemeClr val="bg1">
                  <a:lumMod val="65000"/>
                </a:schemeClr>
              </a:solidFill>
            </a:ln>
            <a:effectLst>
              <a:outerShdw blurRad="292100" dist="139700" dir="2700000" algn="tl" rotWithShape="0">
                <a:srgbClr val="333333">
                  <a:alpha val="20000"/>
                </a:srgbClr>
              </a:outerShdw>
            </a:effectLst>
          </p:spPr>
        </p:pic>
        <p:sp>
          <p:nvSpPr>
            <p:cNvPr id="11" name="Text Box 30">
              <a:extLst>
                <a:ext uri="{FF2B5EF4-FFF2-40B4-BE49-F238E27FC236}">
                  <a16:creationId xmlns:a16="http://schemas.microsoft.com/office/drawing/2014/main" id="{4C483A29-8FD9-6F4F-C2D6-86C2F893FE2D}"/>
                </a:ext>
              </a:extLst>
            </p:cNvPr>
            <p:cNvSpPr txBox="1">
              <a:spLocks noChangeArrowheads="1"/>
            </p:cNvSpPr>
            <p:nvPr/>
          </p:nvSpPr>
          <p:spPr bwMode="auto">
            <a:xfrm>
              <a:off x="2774994" y="5143091"/>
              <a:ext cx="6103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82575" algn="l"/>
                </a:tabLst>
                <a:defRPr>
                  <a:solidFill>
                    <a:schemeClr val="tx1"/>
                  </a:solidFill>
                  <a:latin typeface="Arial" panose="020B0604020202020204" pitchFamily="34" charset="0"/>
                </a:defRPr>
              </a:lvl1pPr>
              <a:lvl2pPr marL="742950" indent="-285750">
                <a:tabLst>
                  <a:tab pos="282575" algn="l"/>
                </a:tabLst>
                <a:defRPr>
                  <a:solidFill>
                    <a:schemeClr val="tx1"/>
                  </a:solidFill>
                  <a:latin typeface="Arial" panose="020B0604020202020204" pitchFamily="34" charset="0"/>
                </a:defRPr>
              </a:lvl2pPr>
              <a:lvl3pPr marL="1143000" indent="-228600">
                <a:tabLst>
                  <a:tab pos="282575" algn="l"/>
                </a:tabLst>
                <a:defRPr>
                  <a:solidFill>
                    <a:schemeClr val="tx1"/>
                  </a:solidFill>
                  <a:latin typeface="Arial" panose="020B0604020202020204" pitchFamily="34" charset="0"/>
                </a:defRPr>
              </a:lvl3pPr>
              <a:lvl4pPr marL="1600200" indent="-228600">
                <a:tabLst>
                  <a:tab pos="282575" algn="l"/>
                </a:tabLst>
                <a:defRPr>
                  <a:solidFill>
                    <a:schemeClr val="tx1"/>
                  </a:solidFill>
                  <a:latin typeface="Arial" panose="020B0604020202020204" pitchFamily="34" charset="0"/>
                </a:defRPr>
              </a:lvl4pPr>
              <a:lvl5pPr marL="2057400" indent="-228600">
                <a:tabLst>
                  <a:tab pos="282575"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282575"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282575"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282575"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282575" algn="l"/>
                </a:tabLst>
                <a:defRPr>
                  <a:solidFill>
                    <a:schemeClr val="tx1"/>
                  </a:solidFill>
                  <a:latin typeface="Arial" panose="020B0604020202020204" pitchFamily="34" charset="0"/>
                </a:defRPr>
              </a:lvl9pPr>
            </a:lstStyle>
            <a:p>
              <a:pPr>
                <a:spcBef>
                  <a:spcPct val="20000"/>
                </a:spcBef>
              </a:pPr>
              <a:r>
                <a:rPr lang="en-US" altLang="en-US" sz="1600" dirty="0"/>
                <a:t>Environmental Management System: ISO 14001:2015</a:t>
              </a:r>
              <a:endParaRPr lang="en-US" altLang="en-US" sz="1400" dirty="0">
                <a:latin typeface="Futura Bk BT" panose="020B0502020204020303" pitchFamily="34" charset="0"/>
              </a:endParaRPr>
            </a:p>
          </p:txBody>
        </p:sp>
      </p:grpSp>
      <p:grpSp>
        <p:nvGrpSpPr>
          <p:cNvPr id="12" name="Gruppo 11">
            <a:extLst>
              <a:ext uri="{FF2B5EF4-FFF2-40B4-BE49-F238E27FC236}">
                <a16:creationId xmlns:a16="http://schemas.microsoft.com/office/drawing/2014/main" id="{16869A57-24DB-9962-438A-6CE01EBCDED2}"/>
              </a:ext>
            </a:extLst>
          </p:cNvPr>
          <p:cNvGrpSpPr/>
          <p:nvPr/>
        </p:nvGrpSpPr>
        <p:grpSpPr>
          <a:xfrm>
            <a:off x="2158554" y="4831637"/>
            <a:ext cx="9004947" cy="1763412"/>
            <a:chOff x="2774994" y="4681050"/>
            <a:chExt cx="9004947" cy="1763412"/>
          </a:xfrm>
        </p:grpSpPr>
        <p:pic>
          <p:nvPicPr>
            <p:cNvPr id="13" name="Picture 4">
              <a:extLst>
                <a:ext uri="{FF2B5EF4-FFF2-40B4-BE49-F238E27FC236}">
                  <a16:creationId xmlns:a16="http://schemas.microsoft.com/office/drawing/2014/main" id="{0177A0D9-D6D0-6581-B6BA-4B2B00C27946}"/>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535180" y="4681050"/>
              <a:ext cx="1244761" cy="1763412"/>
            </a:xfrm>
            <a:prstGeom prst="rect">
              <a:avLst/>
            </a:prstGeom>
            <a:ln>
              <a:solidFill>
                <a:schemeClr val="bg1">
                  <a:lumMod val="65000"/>
                </a:schemeClr>
              </a:solidFill>
            </a:ln>
            <a:effectLst>
              <a:outerShdw blurRad="292100" dist="139700" dir="2700000" algn="tl" rotWithShape="0">
                <a:srgbClr val="333333">
                  <a:alpha val="20000"/>
                </a:srgbClr>
              </a:outerShdw>
            </a:effectLst>
          </p:spPr>
        </p:pic>
        <p:sp>
          <p:nvSpPr>
            <p:cNvPr id="15" name="Text Box 30">
              <a:extLst>
                <a:ext uri="{FF2B5EF4-FFF2-40B4-BE49-F238E27FC236}">
                  <a16:creationId xmlns:a16="http://schemas.microsoft.com/office/drawing/2014/main" id="{1BF4BC18-628B-27C9-2C5A-F085F94EC5D4}"/>
                </a:ext>
              </a:extLst>
            </p:cNvPr>
            <p:cNvSpPr txBox="1">
              <a:spLocks noChangeArrowheads="1"/>
            </p:cNvSpPr>
            <p:nvPr/>
          </p:nvSpPr>
          <p:spPr bwMode="auto">
            <a:xfrm>
              <a:off x="2774994" y="5467127"/>
              <a:ext cx="6103938"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tabLst>
                  <a:tab pos="282575" algn="l"/>
                </a:tabLst>
                <a:defRPr>
                  <a:solidFill>
                    <a:schemeClr val="tx1"/>
                  </a:solidFill>
                  <a:latin typeface="Arial" panose="020B0604020202020204" pitchFamily="34" charset="0"/>
                </a:defRPr>
              </a:lvl1pPr>
              <a:lvl2pPr marL="742950" indent="-285750">
                <a:tabLst>
                  <a:tab pos="282575" algn="l"/>
                </a:tabLst>
                <a:defRPr>
                  <a:solidFill>
                    <a:schemeClr val="tx1"/>
                  </a:solidFill>
                  <a:latin typeface="Arial" panose="020B0604020202020204" pitchFamily="34" charset="0"/>
                </a:defRPr>
              </a:lvl2pPr>
              <a:lvl3pPr marL="1143000" indent="-228600">
                <a:tabLst>
                  <a:tab pos="282575" algn="l"/>
                </a:tabLst>
                <a:defRPr>
                  <a:solidFill>
                    <a:schemeClr val="tx1"/>
                  </a:solidFill>
                  <a:latin typeface="Arial" panose="020B0604020202020204" pitchFamily="34" charset="0"/>
                </a:defRPr>
              </a:lvl3pPr>
              <a:lvl4pPr marL="1600200" indent="-228600">
                <a:tabLst>
                  <a:tab pos="282575" algn="l"/>
                </a:tabLst>
                <a:defRPr>
                  <a:solidFill>
                    <a:schemeClr val="tx1"/>
                  </a:solidFill>
                  <a:latin typeface="Arial" panose="020B0604020202020204" pitchFamily="34" charset="0"/>
                </a:defRPr>
              </a:lvl4pPr>
              <a:lvl5pPr marL="2057400" indent="-228600">
                <a:tabLst>
                  <a:tab pos="282575"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282575"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282575"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282575"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282575" algn="l"/>
                </a:tabLst>
                <a:defRPr>
                  <a:solidFill>
                    <a:schemeClr val="tx1"/>
                  </a:solidFill>
                  <a:latin typeface="Arial" panose="020B0604020202020204" pitchFamily="34" charset="0"/>
                </a:defRPr>
              </a:lvl9pPr>
            </a:lstStyle>
            <a:p>
              <a:pPr>
                <a:spcBef>
                  <a:spcPct val="20000"/>
                </a:spcBef>
              </a:pPr>
              <a:r>
                <a:rPr lang="en-US" altLang="en-US" sz="1600" dirty="0"/>
                <a:t>Quality Management System: ISO 9001:2015</a:t>
              </a:r>
              <a:endParaRPr lang="en-US" altLang="en-US" sz="1400" dirty="0">
                <a:latin typeface="Futura Bk BT" panose="020B0502020204020303" pitchFamily="34" charset="0"/>
              </a:endParaRPr>
            </a:p>
          </p:txBody>
        </p:sp>
      </p:grpSp>
      <p:sp>
        <p:nvSpPr>
          <p:cNvPr id="16" name="Text Box 55">
            <a:extLst>
              <a:ext uri="{FF2B5EF4-FFF2-40B4-BE49-F238E27FC236}">
                <a16:creationId xmlns:a16="http://schemas.microsoft.com/office/drawing/2014/main" id="{224E336B-2816-EFE2-ECFC-2A6935C55E39}"/>
              </a:ext>
            </a:extLst>
          </p:cNvPr>
          <p:cNvSpPr txBox="1">
            <a:spLocks noChangeArrowheads="1"/>
          </p:cNvSpPr>
          <p:nvPr/>
        </p:nvSpPr>
        <p:spPr bwMode="auto">
          <a:xfrm>
            <a:off x="2153040" y="1600526"/>
            <a:ext cx="875078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600" dirty="0"/>
              <a:t>According to </a:t>
            </a:r>
            <a:r>
              <a:rPr lang="en-US" altLang="da-DK" sz="1600" dirty="0"/>
              <a:t>Low Voltage Directive 2014/35/EU </a:t>
            </a:r>
            <a:br>
              <a:rPr lang="en-US" altLang="en-US" sz="1600" dirty="0"/>
            </a:br>
            <a:r>
              <a:rPr lang="en-US" altLang="en-US" sz="1600" dirty="0"/>
              <a:t>According to </a:t>
            </a:r>
            <a:r>
              <a:rPr lang="en-US" altLang="da-DK" sz="1600" dirty="0"/>
              <a:t>EMC Directive 2014/30/EU </a:t>
            </a:r>
          </a:p>
          <a:p>
            <a:r>
              <a:rPr lang="en-US" altLang="en-US" sz="1600" dirty="0"/>
              <a:t>According to </a:t>
            </a:r>
            <a:r>
              <a:rPr lang="en-US" altLang="da-DK" sz="1600" dirty="0"/>
              <a:t>RoHS Directive 2011/65/EU &amp; Delegated Directive 2015/863</a:t>
            </a:r>
            <a:endParaRPr lang="en-US" altLang="en-US" sz="1600" dirty="0">
              <a:solidFill>
                <a:srgbClr val="FF0000"/>
              </a:solidFill>
            </a:endParaRPr>
          </a:p>
        </p:txBody>
      </p:sp>
      <p:sp>
        <p:nvSpPr>
          <p:cNvPr id="17" name="Text Box 43">
            <a:extLst>
              <a:ext uri="{FF2B5EF4-FFF2-40B4-BE49-F238E27FC236}">
                <a16:creationId xmlns:a16="http://schemas.microsoft.com/office/drawing/2014/main" id="{8C11468B-4BC8-2719-9B1C-BE610B3AD9FF}"/>
              </a:ext>
            </a:extLst>
          </p:cNvPr>
          <p:cNvSpPr txBox="1">
            <a:spLocks noChangeArrowheads="1"/>
          </p:cNvSpPr>
          <p:nvPr/>
        </p:nvSpPr>
        <p:spPr bwMode="auto">
          <a:xfrm>
            <a:off x="2143172" y="3236481"/>
            <a:ext cx="5942993" cy="1421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82575" algn="l"/>
              </a:tabLst>
              <a:defRPr>
                <a:solidFill>
                  <a:schemeClr val="tx1"/>
                </a:solidFill>
                <a:latin typeface="Arial" panose="020B0604020202020204" pitchFamily="34" charset="0"/>
              </a:defRPr>
            </a:lvl1pPr>
            <a:lvl2pPr marL="742950" indent="-285750">
              <a:tabLst>
                <a:tab pos="282575" algn="l"/>
              </a:tabLst>
              <a:defRPr>
                <a:solidFill>
                  <a:schemeClr val="tx1"/>
                </a:solidFill>
                <a:latin typeface="Arial" panose="020B0604020202020204" pitchFamily="34" charset="0"/>
              </a:defRPr>
            </a:lvl2pPr>
            <a:lvl3pPr marL="1143000" indent="-228600">
              <a:tabLst>
                <a:tab pos="282575" algn="l"/>
              </a:tabLst>
              <a:defRPr>
                <a:solidFill>
                  <a:schemeClr val="tx1"/>
                </a:solidFill>
                <a:latin typeface="Arial" panose="020B0604020202020204" pitchFamily="34" charset="0"/>
              </a:defRPr>
            </a:lvl3pPr>
            <a:lvl4pPr marL="1600200" indent="-228600">
              <a:tabLst>
                <a:tab pos="282575" algn="l"/>
              </a:tabLst>
              <a:defRPr>
                <a:solidFill>
                  <a:schemeClr val="tx1"/>
                </a:solidFill>
                <a:latin typeface="Arial" panose="020B0604020202020204" pitchFamily="34" charset="0"/>
              </a:defRPr>
            </a:lvl4pPr>
            <a:lvl5pPr marL="2057400" indent="-228600">
              <a:tabLst>
                <a:tab pos="282575"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282575"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282575"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282575"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282575" algn="l"/>
              </a:tabLst>
              <a:defRPr>
                <a:solidFill>
                  <a:schemeClr val="tx1"/>
                </a:solidFill>
                <a:latin typeface="Arial" panose="020B0604020202020204" pitchFamily="34" charset="0"/>
              </a:defRPr>
            </a:lvl9pPr>
          </a:lstStyle>
          <a:p>
            <a:pPr>
              <a:spcBef>
                <a:spcPct val="20000"/>
              </a:spcBef>
            </a:pPr>
            <a:r>
              <a:rPr lang="en-US" altLang="en-US" sz="1600" dirty="0"/>
              <a:t>North America: UL61010-1</a:t>
            </a:r>
          </a:p>
          <a:p>
            <a:pPr>
              <a:spcBef>
                <a:spcPct val="20000"/>
              </a:spcBef>
            </a:pPr>
            <a:endParaRPr lang="en-US" altLang="en-US" sz="1600" dirty="0"/>
          </a:p>
          <a:p>
            <a:pPr>
              <a:spcBef>
                <a:spcPct val="20000"/>
              </a:spcBef>
            </a:pPr>
            <a:r>
              <a:rPr lang="en-US" altLang="en-US" sz="1600" dirty="0"/>
              <a:t>E</a:t>
            </a:r>
            <a:r>
              <a:rPr lang="en-US" sz="1600" dirty="0">
                <a:latin typeface="Arial" panose="020B0604020202020204" pitchFamily="34" charset="0"/>
                <a:cs typeface="Arial" panose="020B0604020202020204" pitchFamily="34" charset="0"/>
              </a:rPr>
              <a:t>valuation certificate for Eichrecht approval according to </a:t>
            </a:r>
            <a:r>
              <a:rPr lang="pt-BR" sz="1600" dirty="0">
                <a:latin typeface="Arial" panose="020B0604020202020204" pitchFamily="34" charset="0"/>
                <a:cs typeface="Arial" panose="020B0604020202020204" pitchFamily="34" charset="0"/>
              </a:rPr>
              <a:t>IEC 62052-11, IEC 62052-31, IEC 62053-41, VDE-AR-E 2418-3-100 Annex A, WELMEC 7.2</a:t>
            </a:r>
            <a:endParaRPr lang="en-US" altLang="en-US" sz="1600" dirty="0"/>
          </a:p>
        </p:txBody>
      </p:sp>
      <p:pic>
        <p:nvPicPr>
          <p:cNvPr id="19" name="Picture 2">
            <a:extLst>
              <a:ext uri="{FF2B5EF4-FFF2-40B4-BE49-F238E27FC236}">
                <a16:creationId xmlns:a16="http://schemas.microsoft.com/office/drawing/2014/main" id="{9CCA8374-15B5-7DE6-C245-DE0F163123B8}"/>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82" t="7871" r="68141" b="8969"/>
          <a:stretch/>
        </p:blipFill>
        <p:spPr bwMode="auto">
          <a:xfrm>
            <a:off x="714808" y="1717313"/>
            <a:ext cx="654238" cy="463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4" name="Picture 2" descr="cURus : UL certification mark - celduc® relais">
            <a:extLst>
              <a:ext uri="{FF2B5EF4-FFF2-40B4-BE49-F238E27FC236}">
                <a16:creationId xmlns:a16="http://schemas.microsoft.com/office/drawing/2014/main" id="{442B081A-AC33-458C-F188-5F199558E7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6202" y="3114251"/>
            <a:ext cx="1269208" cy="60575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Using the UKCA marking - GOV.UK">
            <a:extLst>
              <a:ext uri="{FF2B5EF4-FFF2-40B4-BE49-F238E27FC236}">
                <a16:creationId xmlns:a16="http://schemas.microsoft.com/office/drawing/2014/main" id="{333828DD-5FF4-D017-CCEA-BDD9359C75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2751" y="2302528"/>
            <a:ext cx="908639" cy="605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8700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olo 1">
            <a:extLst>
              <a:ext uri="{FF2B5EF4-FFF2-40B4-BE49-F238E27FC236}">
                <a16:creationId xmlns:a16="http://schemas.microsoft.com/office/drawing/2014/main" id="{CD77936A-5332-C2A1-97DD-E08F9BDDBA22}"/>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Contents</a:t>
            </a:r>
          </a:p>
        </p:txBody>
      </p:sp>
      <p:sp>
        <p:nvSpPr>
          <p:cNvPr id="5" name="Segnaposto contenuto 2">
            <a:extLst>
              <a:ext uri="{FF2B5EF4-FFF2-40B4-BE49-F238E27FC236}">
                <a16:creationId xmlns:a16="http://schemas.microsoft.com/office/drawing/2014/main" id="{3D3A840D-64F6-ED02-B904-2F9294CE6A0D}"/>
              </a:ext>
            </a:extLst>
          </p:cNvPr>
          <p:cNvSpPr txBox="1">
            <a:spLocks/>
          </p:cNvSpPr>
          <p:nvPr/>
        </p:nvSpPr>
        <p:spPr>
          <a:xfrm>
            <a:off x="373062" y="1079662"/>
            <a:ext cx="5646738" cy="5164384"/>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1" i="0" u="none" strike="noStrike" kern="1200" cap="none" spc="0" normalizeH="0" baseline="0" noProof="0" dirty="0">
                <a:ln>
                  <a:noFill/>
                </a:ln>
                <a:solidFill>
                  <a:srgbClr val="000000"/>
                </a:solidFill>
                <a:effectLst/>
                <a:uLnTx/>
                <a:uFillTx/>
                <a:latin typeface="Arial" pitchFamily="34" charset="0"/>
                <a:ea typeface="+mn-ea"/>
                <a:cs typeface="+mn-cs"/>
              </a:rPr>
              <a:t>INTRODUCTION</a:t>
            </a:r>
            <a:r>
              <a:rPr kumimoji="0" lang="en-GB" altLang="it-IT" sz="1400" b="1" i="0" u="none" strike="noStrike" kern="1200" cap="none" spc="0" normalizeH="0" baseline="0" noProof="0" dirty="0">
                <a:ln>
                  <a:noFill/>
                </a:ln>
                <a:solidFill>
                  <a:srgbClr val="000000"/>
                </a:solidFill>
                <a:effectLst/>
                <a:uLnTx/>
                <a:uFillTx/>
                <a:latin typeface="Arial" pitchFamily="34" charset="0"/>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400" b="0" i="0" u="none" strike="noStrike" kern="1200" cap="none" spc="0" normalizeH="0" baseline="0" noProof="0" dirty="0">
                <a:ln>
                  <a:noFill/>
                </a:ln>
                <a:effectLst/>
                <a:uLnTx/>
                <a:uFillTx/>
                <a:latin typeface="Arial" pitchFamily="34" charset="0"/>
                <a:ea typeface="+mn-ea"/>
                <a:cs typeface="+mn-cs"/>
              </a:rPr>
              <a:t>	</a:t>
            </a:r>
            <a:r>
              <a:rPr kumimoji="0" lang="en-GB" altLang="it-IT" sz="1600" b="0" i="0" u="none" strike="noStrike" kern="1200" cap="none" spc="0" normalizeH="0" baseline="0" noProof="0" dirty="0">
                <a:ln>
                  <a:noFill/>
                </a:ln>
                <a:effectLst/>
                <a:uLnTx/>
                <a:uFillTx/>
                <a:latin typeface="Arial" pitchFamily="34" charset="0"/>
                <a:ea typeface="+mn-ea"/>
                <a:cs typeface="+mn-cs"/>
              </a:rPr>
              <a:t>Why this launch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Expectations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Typical applications</a:t>
            </a: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it-IT" sz="1400" b="1" i="0" u="none" strike="noStrike" kern="1200" cap="none" spc="0" normalizeH="0" baseline="0" noProof="0" dirty="0">
              <a:ln>
                <a:noFill/>
              </a:ln>
              <a:solidFill>
                <a:srgbClr val="000000"/>
              </a:solidFill>
              <a:effectLst/>
              <a:uLnTx/>
              <a:uFillTx/>
              <a:latin typeface="Arial"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1" i="0" u="none" strike="noStrike" kern="1200" cap="none" spc="0" normalizeH="0" baseline="0" noProof="0" dirty="0">
                <a:ln>
                  <a:noFill/>
                </a:ln>
                <a:solidFill>
                  <a:srgbClr val="000000"/>
                </a:solidFill>
                <a:effectLst/>
                <a:uLnTx/>
                <a:uFillTx/>
                <a:latin typeface="Arial" pitchFamily="34" charset="0"/>
                <a:ea typeface="+mn-ea"/>
                <a:cs typeface="+mn-cs"/>
              </a:rPr>
              <a:t>THE PRODUCT</a:t>
            </a:r>
          </a:p>
          <a:p>
            <a:pPr marL="0" marR="0" lvl="0" indent="0" algn="l" defTabSz="914400" rtl="0" eaLnBrk="1" fontAlgn="base" latinLnBrk="0" hangingPunct="1">
              <a:lnSpc>
                <a:spcPct val="100000"/>
              </a:lnSpc>
              <a:spcBef>
                <a:spcPct val="0"/>
              </a:spcBef>
              <a:spcAft>
                <a:spcPct val="0"/>
              </a:spcAft>
              <a:buClrTx/>
              <a:buSzTx/>
              <a:buFontTx/>
              <a:buNone/>
              <a:tabLst/>
              <a:defRPr/>
            </a:pPr>
            <a:r>
              <a:rPr lang="en-GB" altLang="it-IT" sz="1600" dirty="0">
                <a:latin typeface="Arial" pitchFamily="34" charset="0"/>
              </a:rPr>
              <a:t>	Part numbers</a:t>
            </a:r>
            <a:r>
              <a:rPr kumimoji="0" lang="en-GB" altLang="it-IT" sz="1400" b="0" i="0" u="none" strike="noStrike" kern="1200" cap="none" spc="0" normalizeH="0" baseline="0" noProof="0" dirty="0">
                <a:ln>
                  <a:noFill/>
                </a:ln>
                <a:effectLst/>
                <a:uLnTx/>
                <a:uFillTx/>
                <a:latin typeface="Arial" pitchFamily="34" charset="0"/>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Relevant technical data</a:t>
            </a:r>
          </a:p>
          <a:p>
            <a:pPr marL="0" indent="0" fontAlgn="base">
              <a:lnSpc>
                <a:spcPct val="100000"/>
              </a:lnSpc>
              <a:spcBef>
                <a:spcPct val="0"/>
              </a:spcBef>
              <a:spcAft>
                <a:spcPct val="0"/>
              </a:spcAft>
              <a:buNone/>
              <a:defRPr/>
            </a:pPr>
            <a:r>
              <a:rPr kumimoji="0" lang="en-GB" altLang="it-IT" sz="1600" b="0" i="0" u="none" strike="noStrike" kern="1200" cap="none" spc="0" normalizeH="0" baseline="0" noProof="0" dirty="0">
                <a:ln>
                  <a:noFill/>
                </a:ln>
                <a:effectLst/>
                <a:uLnTx/>
                <a:uFillTx/>
                <a:latin typeface="Arial" pitchFamily="34" charset="0"/>
                <a:ea typeface="+mn-ea"/>
                <a:cs typeface="+mn-cs"/>
              </a:rPr>
              <a:t>	</a:t>
            </a:r>
            <a:r>
              <a:rPr kumimoji="0" lang="en-GB" altLang="it-IT" sz="1400" b="0" i="0" u="none" strike="noStrike" kern="1200" cap="none" spc="0" normalizeH="0" baseline="0" noProof="0" dirty="0">
                <a:ln>
                  <a:noFill/>
                </a:ln>
                <a:solidFill>
                  <a:srgbClr val="000000"/>
                </a:solidFill>
                <a:effectLst/>
                <a:uLnTx/>
                <a:uFillTx/>
                <a:latin typeface="Arial" pitchFamily="34" charset="0"/>
                <a:ea typeface="+mn-ea"/>
                <a:cs typeface="+mn-cs"/>
              </a:rPr>
              <a:t>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1" i="0" u="none" strike="noStrike" kern="1200" cap="none" spc="0" normalizeH="0" baseline="0" noProof="0" dirty="0">
                <a:ln>
                  <a:noFill/>
                </a:ln>
                <a:solidFill>
                  <a:srgbClr val="000000"/>
                </a:solidFill>
                <a:effectLst/>
                <a:uLnTx/>
                <a:uFillTx/>
                <a:latin typeface="Arial" pitchFamily="34" charset="0"/>
                <a:ea typeface="+mn-ea"/>
                <a:cs typeface="+mn-cs"/>
              </a:rPr>
              <a:t>THE MARKET</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400" b="0" i="0" u="none" strike="noStrike" kern="1200" cap="none" spc="0" normalizeH="0" baseline="0" noProof="0" dirty="0">
                <a:ln>
                  <a:noFill/>
                </a:ln>
                <a:solidFill>
                  <a:srgbClr val="000000"/>
                </a:solidFill>
                <a:effectLst/>
                <a:uLnTx/>
                <a:uFillTx/>
                <a:latin typeface="Arial" pitchFamily="34" charset="0"/>
                <a:ea typeface="+mn-ea"/>
                <a:cs typeface="+mn-cs"/>
              </a:rPr>
              <a:t>	</a:t>
            </a:r>
            <a:r>
              <a:rPr kumimoji="0" lang="en-GB" altLang="it-IT" sz="1600" b="0" i="0" u="none" strike="noStrike" kern="1200" cap="none" spc="0" normalizeH="0" baseline="0" noProof="0" dirty="0">
                <a:ln>
                  <a:noFill/>
                </a:ln>
                <a:effectLst/>
                <a:uLnTx/>
                <a:uFillTx/>
                <a:latin typeface="Arial" pitchFamily="34" charset="0"/>
                <a:ea typeface="+mn-ea"/>
                <a:cs typeface="+mn-cs"/>
              </a:rPr>
              <a:t>Main competitors</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Battle</a:t>
            </a:r>
            <a:r>
              <a:rPr lang="en-GB" altLang="it-IT" sz="1600" dirty="0">
                <a:latin typeface="Arial" pitchFamily="34" charset="0"/>
              </a:rPr>
              <a:t>c</a:t>
            </a:r>
            <a:r>
              <a:rPr kumimoji="0" lang="en-GB" altLang="it-IT" sz="1600" b="0" i="0" u="none" strike="noStrike" kern="1200" cap="none" spc="0" normalizeH="0" baseline="0" noProof="0" dirty="0">
                <a:ln>
                  <a:noFill/>
                </a:ln>
                <a:effectLst/>
                <a:uLnTx/>
                <a:uFillTx/>
                <a:latin typeface="Arial" pitchFamily="34" charset="0"/>
                <a:ea typeface="+mn-ea"/>
                <a:cs typeface="+mn-cs"/>
              </a:rPr>
              <a:t>ard</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Relevant applications	</a:t>
            </a:r>
          </a:p>
          <a:p>
            <a:pPr marL="0" marR="0" lvl="0" indent="0" algn="l" defTabSz="914400" rtl="0" eaLnBrk="1" fontAlgn="base" latinLnBrk="0" hangingPunct="1">
              <a:lnSpc>
                <a:spcPct val="100000"/>
              </a:lnSpc>
              <a:spcBef>
                <a:spcPct val="0"/>
              </a:spcBef>
              <a:spcAft>
                <a:spcPct val="0"/>
              </a:spcAft>
              <a:buClrTx/>
              <a:buSzTx/>
              <a:buFontTx/>
              <a:buNone/>
              <a:tabLst/>
              <a:defRPr/>
            </a:pPr>
            <a:r>
              <a:rPr kumimoji="0" lang="en-GB" altLang="it-IT" sz="1600" b="0" i="0" u="none" strike="noStrike" kern="1200" cap="none" spc="0" normalizeH="0" baseline="0" noProof="0" dirty="0">
                <a:ln>
                  <a:noFill/>
                </a:ln>
                <a:effectLst/>
                <a:uLnTx/>
                <a:uFillTx/>
                <a:latin typeface="Arial" pitchFamily="34" charset="0"/>
                <a:ea typeface="+mn-ea"/>
                <a:cs typeface="+mn-cs"/>
              </a:rPr>
              <a:t>	Marketing tools</a:t>
            </a:r>
          </a:p>
          <a:p>
            <a:pPr marL="0" marR="0" lvl="0" indent="0" algn="l" defTabSz="914400" rtl="0" eaLnBrk="1" fontAlgn="base" latinLnBrk="0" hangingPunct="1">
              <a:lnSpc>
                <a:spcPct val="100000"/>
              </a:lnSpc>
              <a:spcBef>
                <a:spcPct val="0"/>
              </a:spcBef>
              <a:spcAft>
                <a:spcPct val="0"/>
              </a:spcAft>
              <a:buClrTx/>
              <a:buSzTx/>
              <a:buFontTx/>
              <a:buNone/>
              <a:tabLst/>
              <a:defRPr/>
            </a:pPr>
            <a:r>
              <a:rPr lang="en-GB" altLang="it-IT" sz="1600" dirty="0">
                <a:latin typeface="Arial" pitchFamily="34" charset="0"/>
              </a:rPr>
              <a:t>	Certifications</a:t>
            </a:r>
            <a:endParaRPr kumimoji="0" lang="en-GB" altLang="it-IT" sz="1600" b="0" i="0" u="none" strike="noStrike" kern="1200" cap="none" spc="0" normalizeH="0" baseline="0" noProof="0" dirty="0">
              <a:ln>
                <a:noFill/>
              </a:ln>
              <a:effectLst/>
              <a:uLnTx/>
              <a:uFillTx/>
              <a:latin typeface="Arial" pitchFamily="34" charset="0"/>
              <a:ea typeface="+mn-ea"/>
              <a:cs typeface="+mn-cs"/>
            </a:endParaRPr>
          </a:p>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en-GB" altLang="it-IT" sz="1400" b="0" i="0" u="none" strike="noStrike" kern="1200" cap="none" spc="0" normalizeH="0" baseline="0" noProof="0" dirty="0">
              <a:ln>
                <a:noFill/>
              </a:ln>
              <a:solidFill>
                <a:srgbClr val="000000"/>
              </a:solidFill>
              <a:effectLst/>
              <a:uLnTx/>
              <a:uFillTx/>
              <a:latin typeface="Arial" pitchFamily="34" charset="0"/>
              <a:ea typeface="+mn-ea"/>
              <a:cs typeface="+mn-cs"/>
            </a:endParaRPr>
          </a:p>
        </p:txBody>
      </p:sp>
      <p:pic>
        <p:nvPicPr>
          <p:cNvPr id="3" name="Immagine 2">
            <a:extLst>
              <a:ext uri="{FF2B5EF4-FFF2-40B4-BE49-F238E27FC236}">
                <a16:creationId xmlns:a16="http://schemas.microsoft.com/office/drawing/2014/main" id="{9080D5C5-E475-D54A-BB5D-B0352147992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172202" y="1012084"/>
            <a:ext cx="5509094" cy="5125662"/>
          </a:xfrm>
          <a:prstGeom prst="rect">
            <a:avLst/>
          </a:prstGeom>
        </p:spPr>
      </p:pic>
    </p:spTree>
    <p:extLst>
      <p:ext uri="{BB962C8B-B14F-4D97-AF65-F5344CB8AC3E}">
        <p14:creationId xmlns:p14="http://schemas.microsoft.com/office/powerpoint/2010/main" val="4279581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Introduction</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altLang="it-IT" sz="1800" b="1" i="0" u="none" strike="noStrike" kern="0" cap="none" spc="0" normalizeH="0" baseline="0" noProof="0" dirty="0">
                <a:ln>
                  <a:noFill/>
                </a:ln>
                <a:solidFill>
                  <a:srgbClr val="000000"/>
                </a:solidFill>
                <a:effectLst/>
                <a:uLnTx/>
                <a:uFillTx/>
                <a:latin typeface="Arial" panose="020B0604020202020204" pitchFamily="34" charset="0"/>
              </a:rPr>
              <a:t>Why this launch?</a:t>
            </a:r>
            <a:endParaRPr kumimoji="0" lang="it-IT" altLang="it-IT"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2" name="Text Box 23">
            <a:extLst>
              <a:ext uri="{FF2B5EF4-FFF2-40B4-BE49-F238E27FC236}">
                <a16:creationId xmlns:a16="http://schemas.microsoft.com/office/drawing/2014/main" id="{B755A019-6674-0CDE-DED8-2772531DAEF7}"/>
              </a:ext>
            </a:extLst>
          </p:cNvPr>
          <p:cNvSpPr txBox="1">
            <a:spLocks noChangeArrowheads="1"/>
          </p:cNvSpPr>
          <p:nvPr/>
        </p:nvSpPr>
        <p:spPr bwMode="auto">
          <a:xfrm>
            <a:off x="804862" y="1255778"/>
            <a:ext cx="10548937" cy="4005942"/>
          </a:xfrm>
          <a:prstGeom prst="rect">
            <a:avLst/>
          </a:prstGeom>
          <a:noFill/>
          <a:ln>
            <a:noFill/>
          </a:ln>
        </p:spPr>
        <p:txBody>
          <a:bodyPr wrap="square" tIns="154800" bIns="154800">
            <a:spAutoFit/>
          </a:bodyPr>
          <a:lstStyle>
            <a:lvl1pPr marL="180975" indent="-180975">
              <a:defRPr>
                <a:solidFill>
                  <a:schemeClr val="tx1"/>
                </a:solidFill>
                <a:latin typeface="Arial" panose="020B0604020202020204" pitchFamily="34" charset="0"/>
              </a:defRPr>
            </a:lvl1pPr>
            <a:lvl2pPr marL="2857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spcBef>
                <a:spcPct val="50000"/>
              </a:spcBef>
              <a:buFont typeface="Arial" charset="0"/>
              <a:buChar char="•"/>
              <a:defRPr/>
            </a:pPr>
            <a:r>
              <a:rPr lang="en-GB" altLang="en-US" sz="1600" dirty="0"/>
              <a:t>To provide a reliable and accurate metering system for fast, ultra-fast, hyper-fast chargers, in order to avoid the anachronistic charge-by-time method, or inaccurate results using upstream AC metering system.</a:t>
            </a:r>
          </a:p>
          <a:p>
            <a:pPr algn="just">
              <a:spcBef>
                <a:spcPct val="50000"/>
              </a:spcBef>
              <a:buFont typeface="Arial" charset="0"/>
              <a:buChar char="•"/>
              <a:defRPr/>
            </a:pPr>
            <a:r>
              <a:rPr lang="it-IT" altLang="en-US" sz="1600" dirty="0"/>
              <a:t>DCT1 </a:t>
            </a:r>
            <a:r>
              <a:rPr lang="it-IT" altLang="en-US" sz="1600" dirty="0" err="1"/>
              <a:t>is</a:t>
            </a:r>
            <a:r>
              <a:rPr lang="it-IT" altLang="en-US" sz="1600" dirty="0"/>
              <a:t> the first </a:t>
            </a:r>
            <a:r>
              <a:rPr lang="it-IT" altLang="en-US" sz="1600" dirty="0" err="1"/>
              <a:t>answer</a:t>
            </a:r>
            <a:r>
              <a:rPr lang="it-IT" altLang="en-US" sz="1600" dirty="0"/>
              <a:t> of Carlo Gavazzi to </a:t>
            </a:r>
            <a:r>
              <a:rPr lang="it-IT" altLang="en-US" sz="1600" dirty="0" err="1"/>
              <a:t>this</a:t>
            </a:r>
            <a:r>
              <a:rPr lang="it-IT" altLang="en-US" sz="1600" dirty="0"/>
              <a:t> </a:t>
            </a:r>
            <a:r>
              <a:rPr lang="it-IT" altLang="en-US" sz="1600" dirty="0" err="1"/>
              <a:t>need</a:t>
            </a:r>
            <a:r>
              <a:rPr lang="it-IT" altLang="en-US" sz="1600" dirty="0"/>
              <a:t>. A </a:t>
            </a:r>
            <a:r>
              <a:rPr lang="it-IT" altLang="en-US" sz="1600" dirty="0" err="1"/>
              <a:t>very</a:t>
            </a:r>
            <a:r>
              <a:rPr lang="it-IT" altLang="en-US" sz="1600" dirty="0"/>
              <a:t> </a:t>
            </a:r>
            <a:r>
              <a:rPr lang="it-IT" altLang="en-US" sz="1600" dirty="0" err="1"/>
              <a:t>flexible</a:t>
            </a:r>
            <a:r>
              <a:rPr lang="it-IT" altLang="en-US" sz="1600" dirty="0"/>
              <a:t>, </a:t>
            </a:r>
            <a:r>
              <a:rPr lang="en-US" sz="1600" dirty="0">
                <a:latin typeface="+mn-lt"/>
              </a:rPr>
              <a:t>simple, compact, and easy-to-integrate solution for energy metering in fast chargers.</a:t>
            </a:r>
          </a:p>
          <a:p>
            <a:pPr algn="just">
              <a:spcBef>
                <a:spcPct val="50000"/>
              </a:spcBef>
              <a:buFont typeface="Arial" charset="0"/>
              <a:buChar char="•"/>
              <a:defRPr/>
            </a:pPr>
            <a:r>
              <a:rPr lang="en-US" sz="1600" dirty="0">
                <a:latin typeface="+mn-lt"/>
              </a:rPr>
              <a:t>With DCT1 we can provide a metering system that can be certified within the US and German calibration law requirements and that can be applied for the legal use in different European Countries, while waiting for a harmonized and common European Union regulation.  </a:t>
            </a:r>
            <a:endParaRPr lang="en-GB" sz="1600" dirty="0">
              <a:latin typeface="+mn-lt"/>
            </a:endParaRPr>
          </a:p>
          <a:p>
            <a:pPr algn="just">
              <a:spcBef>
                <a:spcPct val="50000"/>
              </a:spcBef>
              <a:buFont typeface="Arial" charset="0"/>
              <a:buChar char="•"/>
              <a:defRPr/>
            </a:pPr>
            <a:r>
              <a:rPr lang="en-GB" sz="1600" dirty="0">
                <a:latin typeface="+mn-lt"/>
              </a:rPr>
              <a:t>Furthermore, DCT1 can be used for accurate measurements (according to the most recent IEC standard for DC energy) in other emergent applications using DC current:</a:t>
            </a:r>
          </a:p>
          <a:p>
            <a:pPr lvl="2" algn="just">
              <a:spcBef>
                <a:spcPct val="50000"/>
              </a:spcBef>
              <a:buFont typeface="Arial" charset="0"/>
              <a:buChar char="•"/>
              <a:defRPr/>
            </a:pPr>
            <a:r>
              <a:rPr lang="en-GB" sz="1600" dirty="0">
                <a:latin typeface="+mn-lt"/>
              </a:rPr>
              <a:t>DC industry</a:t>
            </a:r>
          </a:p>
          <a:p>
            <a:pPr lvl="2" algn="just">
              <a:spcBef>
                <a:spcPct val="50000"/>
              </a:spcBef>
              <a:buFont typeface="Arial" charset="0"/>
              <a:buChar char="•"/>
              <a:defRPr/>
            </a:pPr>
            <a:r>
              <a:rPr lang="en-GB" sz="1600" dirty="0">
                <a:latin typeface="+mn-lt"/>
              </a:rPr>
              <a:t>PV Energy Storage for big industries/commercial building</a:t>
            </a:r>
          </a:p>
          <a:p>
            <a:pPr lvl="2" algn="just">
              <a:spcBef>
                <a:spcPct val="50000"/>
              </a:spcBef>
              <a:buFont typeface="Arial" charset="0"/>
              <a:buChar char="•"/>
              <a:defRPr/>
            </a:pPr>
            <a:r>
              <a:rPr lang="en-GB" sz="1600" dirty="0">
                <a:latin typeface="+mn-lt"/>
              </a:rPr>
              <a:t>DC Microgrids</a:t>
            </a:r>
            <a:endParaRPr lang="en-US" sz="1600" dirty="0">
              <a:latin typeface="+mn-lt"/>
            </a:endParaRPr>
          </a:p>
        </p:txBody>
      </p:sp>
    </p:spTree>
    <p:extLst>
      <p:ext uri="{BB962C8B-B14F-4D97-AF65-F5344CB8AC3E}">
        <p14:creationId xmlns:p14="http://schemas.microsoft.com/office/powerpoint/2010/main" val="27613996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Introduction</a:t>
            </a:r>
          </a:p>
        </p:txBody>
      </p:sp>
      <p:sp>
        <p:nvSpPr>
          <p:cNvPr id="11" name="Rectangle 4">
            <a:extLst>
              <a:ext uri="{FF2B5EF4-FFF2-40B4-BE49-F238E27FC236}">
                <a16:creationId xmlns:a16="http://schemas.microsoft.com/office/drawing/2014/main" id="{03EE4216-00A3-FDEC-07C2-129F533ADE3E}"/>
              </a:ext>
            </a:extLst>
          </p:cNvPr>
          <p:cNvSpPr>
            <a:spLocks noChangeArrowheads="1"/>
          </p:cNvSpPr>
          <p:nvPr/>
        </p:nvSpPr>
        <p:spPr bwMode="auto">
          <a:xfrm>
            <a:off x="344206" y="1066522"/>
            <a:ext cx="1131243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altLang="it-IT" sz="1800" b="1" i="0" u="none" strike="noStrike" kern="0" cap="none" spc="0" normalizeH="0" baseline="0" noProof="0" dirty="0">
                <a:ln>
                  <a:noFill/>
                </a:ln>
                <a:solidFill>
                  <a:srgbClr val="000000"/>
                </a:solidFill>
                <a:effectLst/>
                <a:uLnTx/>
                <a:uFillTx/>
                <a:latin typeface="Arial" panose="020B0604020202020204" pitchFamily="34" charset="0"/>
              </a:rPr>
              <a:t>Expectations</a:t>
            </a:r>
            <a:endParaRPr kumimoji="0" lang="it-IT" altLang="it-IT" sz="1800" b="1" i="0" u="none" strike="noStrike" kern="0" cap="none" spc="0" normalizeH="0" baseline="0" noProof="0" dirty="0">
              <a:ln>
                <a:noFill/>
              </a:ln>
              <a:solidFill>
                <a:srgbClr val="000000"/>
              </a:solidFill>
              <a:effectLst/>
              <a:uLnTx/>
              <a:uFillTx/>
              <a:latin typeface="Arial" panose="020B0604020202020204" pitchFamily="34" charset="0"/>
            </a:endParaRPr>
          </a:p>
        </p:txBody>
      </p:sp>
      <p:sp>
        <p:nvSpPr>
          <p:cNvPr id="3" name="Text Box 23">
            <a:extLst>
              <a:ext uri="{FF2B5EF4-FFF2-40B4-BE49-F238E27FC236}">
                <a16:creationId xmlns:a16="http://schemas.microsoft.com/office/drawing/2014/main" id="{1868E15D-BD68-C764-F954-5B1349C1B9CA}"/>
              </a:ext>
            </a:extLst>
          </p:cNvPr>
          <p:cNvSpPr txBox="1">
            <a:spLocks noChangeArrowheads="1"/>
          </p:cNvSpPr>
          <p:nvPr/>
        </p:nvSpPr>
        <p:spPr bwMode="auto">
          <a:xfrm>
            <a:off x="373062" y="1577494"/>
            <a:ext cx="10706944" cy="3390389"/>
          </a:xfrm>
          <a:prstGeom prst="rect">
            <a:avLst/>
          </a:prstGeom>
          <a:noFill/>
          <a:ln>
            <a:noFill/>
          </a:ln>
        </p:spPr>
        <p:txBody>
          <a:bodyPr wrap="square" tIns="154800" bIns="154800">
            <a:spAutoFit/>
          </a:bodyPr>
          <a:lstStyle>
            <a:lvl1pPr marL="180975" indent="-180975">
              <a:defRPr>
                <a:solidFill>
                  <a:schemeClr val="tx1"/>
                </a:solidFill>
                <a:latin typeface="Arial" panose="020B0604020202020204" pitchFamily="34" charset="0"/>
              </a:defRPr>
            </a:lvl1pPr>
            <a:lvl2pPr marL="2857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spcAft>
                <a:spcPts val="1200"/>
              </a:spcAft>
              <a:buFont typeface="Arial" panose="020B0604020202020204" pitchFamily="34" charset="0"/>
              <a:buChar char="•"/>
            </a:pPr>
            <a:r>
              <a:rPr lang="it-IT" altLang="en-US" sz="1600" dirty="0">
                <a:cs typeface="Arial" panose="020B0604020202020204" pitchFamily="34" charset="0"/>
              </a:rPr>
              <a:t>Consolidate </a:t>
            </a:r>
            <a:r>
              <a:rPr lang="it-IT" altLang="en-US" sz="1600" dirty="0" err="1">
                <a:cs typeface="Arial" panose="020B0604020202020204" pitchFamily="34" charset="0"/>
              </a:rPr>
              <a:t>our</a:t>
            </a:r>
            <a:r>
              <a:rPr lang="it-IT" altLang="en-US" sz="1600" dirty="0">
                <a:cs typeface="Arial" panose="020B0604020202020204" pitchFamily="34" charset="0"/>
              </a:rPr>
              <a:t> </a:t>
            </a:r>
            <a:r>
              <a:rPr lang="it-IT" altLang="en-US" sz="1600" dirty="0" err="1">
                <a:cs typeface="Arial" panose="020B0604020202020204" pitchFamily="34" charset="0"/>
              </a:rPr>
              <a:t>presence</a:t>
            </a:r>
            <a:r>
              <a:rPr lang="it-IT" altLang="en-US" sz="1600" dirty="0">
                <a:cs typeface="Arial" panose="020B0604020202020204" pitchFamily="34" charset="0"/>
              </a:rPr>
              <a:t> in the e-</a:t>
            </a:r>
            <a:r>
              <a:rPr lang="it-IT" altLang="en-US" sz="1600" dirty="0" err="1">
                <a:cs typeface="Arial" panose="020B0604020202020204" pitchFamily="34" charset="0"/>
              </a:rPr>
              <a:t>mobility</a:t>
            </a:r>
            <a:r>
              <a:rPr lang="it-IT" altLang="en-US" sz="1600" dirty="0">
                <a:cs typeface="Arial" panose="020B0604020202020204" pitchFamily="34" charset="0"/>
              </a:rPr>
              <a:t> market </a:t>
            </a:r>
            <a:r>
              <a:rPr lang="it-IT" altLang="en-US" sz="1600" dirty="0" err="1">
                <a:cs typeface="Arial" panose="020B0604020202020204" pitchFamily="34" charset="0"/>
              </a:rPr>
              <a:t>being</a:t>
            </a:r>
            <a:r>
              <a:rPr lang="it-IT" altLang="en-US" sz="1600" dirty="0">
                <a:cs typeface="Arial" panose="020B0604020202020204" pitchFamily="34" charset="0"/>
              </a:rPr>
              <a:t> </a:t>
            </a:r>
            <a:r>
              <a:rPr lang="it-IT" altLang="en-US" sz="1600" dirty="0" err="1">
                <a:cs typeface="Arial" panose="020B0604020202020204" pitchFamily="34" charset="0"/>
              </a:rPr>
              <a:t>able</a:t>
            </a:r>
            <a:r>
              <a:rPr lang="it-IT" altLang="en-US" sz="1600" dirty="0">
                <a:cs typeface="Arial" panose="020B0604020202020204" pitchFamily="34" charset="0"/>
              </a:rPr>
              <a:t> to </a:t>
            </a:r>
            <a:r>
              <a:rPr lang="it-IT" altLang="en-US" sz="1600" dirty="0" err="1">
                <a:cs typeface="Arial" panose="020B0604020202020204" pitchFamily="34" charset="0"/>
              </a:rPr>
              <a:t>offer</a:t>
            </a:r>
            <a:r>
              <a:rPr lang="it-IT" altLang="en-US" sz="1600" dirty="0">
                <a:cs typeface="Arial" panose="020B0604020202020204" pitchFamily="34" charset="0"/>
              </a:rPr>
              <a:t> a </a:t>
            </a:r>
            <a:r>
              <a:rPr lang="it-IT" altLang="en-US" sz="1600" dirty="0" err="1">
                <a:cs typeface="Arial" panose="020B0604020202020204" pitchFamily="34" charset="0"/>
              </a:rPr>
              <a:t>comprehensive</a:t>
            </a:r>
            <a:r>
              <a:rPr lang="it-IT" altLang="en-US" sz="1600" dirty="0">
                <a:cs typeface="Arial" panose="020B0604020202020204" pitchFamily="34" charset="0"/>
              </a:rPr>
              <a:t> range of AC and DC </a:t>
            </a:r>
            <a:r>
              <a:rPr lang="it-IT" altLang="en-US" sz="1600" dirty="0" err="1">
                <a:cs typeface="Arial" panose="020B0604020202020204" pitchFamily="34" charset="0"/>
              </a:rPr>
              <a:t>meters</a:t>
            </a:r>
            <a:r>
              <a:rPr lang="it-IT" altLang="en-US" sz="1600" dirty="0">
                <a:cs typeface="Arial" panose="020B0604020202020204" pitchFamily="34" charset="0"/>
              </a:rPr>
              <a:t> </a:t>
            </a:r>
          </a:p>
          <a:p>
            <a:pPr lvl="1">
              <a:spcAft>
                <a:spcPts val="1200"/>
              </a:spcAft>
              <a:buFont typeface="Arial" panose="020B0604020202020204" pitchFamily="34" charset="0"/>
              <a:buChar char="•"/>
            </a:pPr>
            <a:r>
              <a:rPr lang="en-US" altLang="en-US" sz="1600" dirty="0">
                <a:cs typeface="Arial" panose="020B0604020202020204" pitchFamily="34" charset="0"/>
              </a:rPr>
              <a:t>Expand our existing DC meter offering which presently includes CPA and VMUE, offering enhanced accuracy, voltage range and communication not available in other families</a:t>
            </a:r>
          </a:p>
          <a:p>
            <a:pPr lvl="1">
              <a:spcAft>
                <a:spcPts val="1200"/>
              </a:spcAft>
              <a:buFont typeface="Arial" panose="020B0604020202020204" pitchFamily="34" charset="0"/>
              <a:buChar char="•"/>
            </a:pPr>
            <a:r>
              <a:rPr lang="en-US" altLang="en-US" sz="1600" dirty="0">
                <a:cs typeface="Arial" panose="020B0604020202020204" pitchFamily="34" charset="0"/>
              </a:rPr>
              <a:t>Enter the market while developing new features (in particular a new version equipped with a remote display) to meet future DC metering requirements and standards (MID extension to DC)</a:t>
            </a:r>
            <a:endParaRPr lang="en-GB" altLang="en-US" sz="1600" dirty="0">
              <a:cs typeface="Arial" panose="020B0604020202020204" pitchFamily="34" charset="0"/>
            </a:endParaRPr>
          </a:p>
          <a:p>
            <a:pPr lvl="1">
              <a:spcAft>
                <a:spcPts val="1200"/>
              </a:spcAft>
              <a:buFont typeface="Arial" panose="020B0604020202020204" pitchFamily="34" charset="0"/>
              <a:buChar char="•"/>
            </a:pPr>
            <a:r>
              <a:rPr lang="en-GB" altLang="en-US" sz="1600" dirty="0">
                <a:cs typeface="Arial" panose="020B0604020202020204" pitchFamily="34" charset="0"/>
              </a:rPr>
              <a:t>Acquire commercial and technical know-how as the base for future product development and business opportunities</a:t>
            </a:r>
          </a:p>
          <a:p>
            <a:pPr lvl="1">
              <a:spcAft>
                <a:spcPts val="1200"/>
              </a:spcAft>
              <a:buFont typeface="Arial" panose="020B0604020202020204" pitchFamily="34" charset="0"/>
              <a:buChar char="•"/>
            </a:pPr>
            <a:r>
              <a:rPr lang="en-GB" altLang="en-US" sz="1600" dirty="0">
                <a:cs typeface="Arial" panose="020B0604020202020204" pitchFamily="34" charset="0"/>
              </a:rPr>
              <a:t>To satisfy customer needs, both current and emerging, thanks to the experience gained with AC products for EV chargers and with the cooperation of key partners in the e-mobility working group</a:t>
            </a:r>
          </a:p>
        </p:txBody>
      </p:sp>
    </p:spTree>
    <p:extLst>
      <p:ext uri="{BB962C8B-B14F-4D97-AF65-F5344CB8AC3E}">
        <p14:creationId xmlns:p14="http://schemas.microsoft.com/office/powerpoint/2010/main" val="42746666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Introduction</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t>Typical applications</a:t>
            </a:r>
            <a:endParaRPr lang="it-IT" altLang="en-US" b="1" dirty="0"/>
          </a:p>
        </p:txBody>
      </p:sp>
      <p:sp>
        <p:nvSpPr>
          <p:cNvPr id="13" name="CasellaDiTesto 14">
            <a:extLst>
              <a:ext uri="{FF2B5EF4-FFF2-40B4-BE49-F238E27FC236}">
                <a16:creationId xmlns:a16="http://schemas.microsoft.com/office/drawing/2014/main" id="{15A810BD-9C33-CB41-EECB-6D5C726338BF}"/>
              </a:ext>
            </a:extLst>
          </p:cNvPr>
          <p:cNvSpPr txBox="1">
            <a:spLocks noChangeArrowheads="1"/>
          </p:cNvSpPr>
          <p:nvPr/>
        </p:nvSpPr>
        <p:spPr bwMode="auto">
          <a:xfrm>
            <a:off x="373062" y="3555138"/>
            <a:ext cx="30554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r>
              <a:rPr lang="it-IT" altLang="it-IT" sz="1400" dirty="0"/>
              <a:t>EV </a:t>
            </a:r>
            <a:r>
              <a:rPr lang="it-IT" altLang="it-IT" sz="1400" dirty="0" err="1"/>
              <a:t>charging</a:t>
            </a:r>
            <a:r>
              <a:rPr lang="it-IT" altLang="it-IT" sz="1400" dirty="0"/>
              <a:t> stations</a:t>
            </a:r>
          </a:p>
        </p:txBody>
      </p:sp>
      <p:sp>
        <p:nvSpPr>
          <p:cNvPr id="7" name="CasellaDiTesto 14">
            <a:extLst>
              <a:ext uri="{FF2B5EF4-FFF2-40B4-BE49-F238E27FC236}">
                <a16:creationId xmlns:a16="http://schemas.microsoft.com/office/drawing/2014/main" id="{E46113F8-81D3-9311-8417-E76F0BE7A4F2}"/>
              </a:ext>
            </a:extLst>
          </p:cNvPr>
          <p:cNvSpPr txBox="1">
            <a:spLocks noChangeArrowheads="1"/>
          </p:cNvSpPr>
          <p:nvPr/>
        </p:nvSpPr>
        <p:spPr bwMode="auto">
          <a:xfrm>
            <a:off x="4242468" y="3610220"/>
            <a:ext cx="30554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r>
              <a:rPr lang="it-IT" altLang="it-IT" sz="1400" dirty="0"/>
              <a:t>PV energy storage</a:t>
            </a:r>
          </a:p>
        </p:txBody>
      </p:sp>
      <p:sp>
        <p:nvSpPr>
          <p:cNvPr id="14" name="CasellaDiTesto 14">
            <a:extLst>
              <a:ext uri="{FF2B5EF4-FFF2-40B4-BE49-F238E27FC236}">
                <a16:creationId xmlns:a16="http://schemas.microsoft.com/office/drawing/2014/main" id="{64C1DA68-1873-7DE8-880F-4D15C0BA531E}"/>
              </a:ext>
            </a:extLst>
          </p:cNvPr>
          <p:cNvSpPr txBox="1">
            <a:spLocks noChangeArrowheads="1"/>
          </p:cNvSpPr>
          <p:nvPr/>
        </p:nvSpPr>
        <p:spPr bwMode="auto">
          <a:xfrm>
            <a:off x="8073743" y="3555138"/>
            <a:ext cx="3055401"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marL="0" indent="0" algn="ctr" eaLnBrk="1" hangingPunct="1"/>
            <a:r>
              <a:rPr lang="it-IT" altLang="it-IT" sz="1400" dirty="0"/>
              <a:t>DC </a:t>
            </a:r>
            <a:r>
              <a:rPr lang="it-IT" altLang="it-IT" sz="1400" dirty="0" err="1"/>
              <a:t>industry</a:t>
            </a:r>
            <a:endParaRPr lang="it-IT" altLang="it-IT" sz="1400" dirty="0"/>
          </a:p>
        </p:txBody>
      </p:sp>
      <p:pic>
        <p:nvPicPr>
          <p:cNvPr id="18" name="Immagine 17">
            <a:extLst>
              <a:ext uri="{FF2B5EF4-FFF2-40B4-BE49-F238E27FC236}">
                <a16:creationId xmlns:a16="http://schemas.microsoft.com/office/drawing/2014/main" id="{DEB5835C-73BF-12A3-3A99-C605C0E8A5EA}"/>
              </a:ext>
            </a:extLst>
          </p:cNvPr>
          <p:cNvPicPr>
            <a:picLocks noChangeAspect="1"/>
          </p:cNvPicPr>
          <p:nvPr/>
        </p:nvPicPr>
        <p:blipFill rotWithShape="1">
          <a:blip r:embed="rId2"/>
          <a:srcRect l="6538" r="3290"/>
          <a:stretch/>
        </p:blipFill>
        <p:spPr>
          <a:xfrm>
            <a:off x="4242468" y="1633862"/>
            <a:ext cx="2857579" cy="1734123"/>
          </a:xfrm>
          <a:prstGeom prst="rect">
            <a:avLst/>
          </a:prstGeom>
        </p:spPr>
      </p:pic>
      <p:pic>
        <p:nvPicPr>
          <p:cNvPr id="2" name="Picture 2" descr="Starbucks, Ikea partnering with EV charging entities to set up charging  stations - TechStory">
            <a:extLst>
              <a:ext uri="{FF2B5EF4-FFF2-40B4-BE49-F238E27FC236}">
                <a16:creationId xmlns:a16="http://schemas.microsoft.com/office/drawing/2014/main" id="{3641517F-8DBB-9ACE-0C92-2161053B35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1633863"/>
            <a:ext cx="2627930" cy="1748768"/>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Project &quot;DC INDUSTRY - Intelligent open DC network in">
            <a:extLst>
              <a:ext uri="{FF2B5EF4-FFF2-40B4-BE49-F238E27FC236}">
                <a16:creationId xmlns:a16="http://schemas.microsoft.com/office/drawing/2014/main" id="{0E5E38DA-7902-6289-D6B1-3316E999279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516" y="1633861"/>
            <a:ext cx="2627930" cy="175195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67238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The product</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9007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it-IT" b="1" dirty="0"/>
              <a:t>Relevant technical data</a:t>
            </a:r>
            <a:endParaRPr lang="it-IT" altLang="en-US" b="1" dirty="0"/>
          </a:p>
        </p:txBody>
      </p:sp>
      <p:sp>
        <p:nvSpPr>
          <p:cNvPr id="5" name="CasellaDiTesto 4">
            <a:extLst>
              <a:ext uri="{FF2B5EF4-FFF2-40B4-BE49-F238E27FC236}">
                <a16:creationId xmlns:a16="http://schemas.microsoft.com/office/drawing/2014/main" id="{C5ABD780-A8F8-7961-0E0C-A9938C923D00}"/>
              </a:ext>
            </a:extLst>
          </p:cNvPr>
          <p:cNvSpPr txBox="1"/>
          <p:nvPr/>
        </p:nvSpPr>
        <p:spPr>
          <a:xfrm>
            <a:off x="605630" y="1267412"/>
            <a:ext cx="10980737" cy="5201424"/>
          </a:xfrm>
          <a:prstGeom prst="rect">
            <a:avLst/>
          </a:prstGeom>
          <a:noFill/>
        </p:spPr>
        <p:txBody>
          <a:bodyPr wrap="square">
            <a:spAutoFit/>
          </a:bodyPr>
          <a:lstStyle/>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Class 1 (kWh) according to EN62053-41 or class A according to VDE-AR-E 2418-3-100 Annex A</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Accuracy: ±0.5% RDG (current/voltage) </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Voltage inputs: 150 to 1000 V dc</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Auxiliary power supply 12 or 24 V dc</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Current inputs: direct connection up to 600 A (DCT1A60) or up to 300 A (DCT1A30)</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Real time variables: V, A, W</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Energy measurements (total imported and exported, partial imported and exported): kWh</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Energy resolution 0.0001 kWh (0.1 </a:t>
            </a:r>
            <a:r>
              <a:rPr lang="en-US" sz="1400" dirty="0" err="1">
                <a:latin typeface="Arial" panose="020B0604020202020204" pitchFamily="34" charset="0"/>
                <a:cs typeface="Arial" panose="020B0604020202020204" pitchFamily="34" charset="0"/>
              </a:rPr>
              <a:t>Wh</a:t>
            </a:r>
            <a:r>
              <a:rPr lang="en-US" sz="1400" dirty="0">
                <a:latin typeface="Arial" panose="020B0604020202020204" pitchFamily="34" charset="0"/>
                <a:cs typeface="Arial" panose="020B0604020202020204" pitchFamily="34" charset="0"/>
              </a:rPr>
              <a:t>)</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Ampere-hour meters (total imported and exported, partial imported and exported): Ah</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Run hour meters (relevant to both imported/exported energy, total and partial) </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Total operating time (total/partial)</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RS485 Modbus RTU (S1 without signature, S2 with 256 bit signature, S3 with 384 bit signature) or SML (384 bit signature)</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Communication data refresh time: 200 ms</a:t>
            </a:r>
          </a:p>
          <a:p>
            <a:pPr marL="285750" indent="-285750">
              <a:spcAft>
                <a:spcPts val="600"/>
              </a:spcAft>
              <a:buFont typeface="Arial" panose="020B0604020202020204" pitchFamily="34" charset="0"/>
              <a:buChar char="•"/>
            </a:pPr>
            <a:r>
              <a:rPr lang="en-US" sz="1400" dirty="0" err="1">
                <a:latin typeface="Arial" panose="020B0604020202020204" pitchFamily="34" charset="0"/>
                <a:cs typeface="Arial" panose="020B0604020202020204" pitchFamily="34" charset="0"/>
              </a:rPr>
              <a:t>cULus</a:t>
            </a:r>
            <a:r>
              <a:rPr lang="en-US" sz="1400" dirty="0">
                <a:latin typeface="Arial" panose="020B0604020202020204" pitchFamily="34" charset="0"/>
                <a:cs typeface="Arial" panose="020B0604020202020204" pitchFamily="34" charset="0"/>
              </a:rPr>
              <a:t> approval</a:t>
            </a:r>
          </a:p>
          <a:p>
            <a:pPr marL="285750" indent="-285750">
              <a:spcAft>
                <a:spcPts val="600"/>
              </a:spcAft>
              <a:buFont typeface="Arial" panose="020B0604020202020204" pitchFamily="34" charset="0"/>
              <a:buChar char="•"/>
            </a:pPr>
            <a:r>
              <a:rPr lang="en-US" sz="1400" dirty="0" err="1">
                <a:latin typeface="Arial" panose="020B0604020202020204" pitchFamily="34" charset="0"/>
                <a:cs typeface="Arial" panose="020B0604020202020204" pitchFamily="34" charset="0"/>
              </a:rPr>
              <a:t>NMi</a:t>
            </a:r>
            <a:r>
              <a:rPr lang="en-US" sz="1400" dirty="0">
                <a:latin typeface="Arial" panose="020B0604020202020204" pitchFamily="34" charset="0"/>
                <a:cs typeface="Arial" panose="020B0604020202020204" pitchFamily="34" charset="0"/>
              </a:rPr>
              <a:t> evaluation certificate for </a:t>
            </a:r>
            <a:r>
              <a:rPr lang="en-US" sz="1400" dirty="0" err="1">
                <a:latin typeface="Arial" panose="020B0604020202020204" pitchFamily="34" charset="0"/>
                <a:cs typeface="Arial" panose="020B0604020202020204" pitchFamily="34" charset="0"/>
              </a:rPr>
              <a:t>Eichrecht</a:t>
            </a:r>
            <a:r>
              <a:rPr lang="en-US" sz="1400" dirty="0">
                <a:latin typeface="Arial" panose="020B0604020202020204" pitchFamily="34" charset="0"/>
                <a:cs typeface="Arial" panose="020B0604020202020204" pitchFamily="34" charset="0"/>
              </a:rPr>
              <a:t> approval according to </a:t>
            </a:r>
            <a:r>
              <a:rPr lang="pt-BR" sz="1400" dirty="0">
                <a:latin typeface="Arial" panose="020B0604020202020204" pitchFamily="34" charset="0"/>
                <a:cs typeface="Arial" panose="020B0604020202020204" pitchFamily="34" charset="0"/>
              </a:rPr>
              <a:t>IEC 62052-11, IEC 62052-31, IEC 62053-41, VDE-AR-E 2418-3-100 Annex A, WELMEC 7.2</a:t>
            </a:r>
          </a:p>
          <a:p>
            <a:pPr marL="285750" indent="-285750">
              <a:spcAft>
                <a:spcPts val="600"/>
              </a:spcAft>
              <a:buFont typeface="Arial" panose="020B0604020202020204" pitchFamily="34" charset="0"/>
              <a:buChar char="•"/>
            </a:pPr>
            <a:r>
              <a:rPr lang="pt-BR" sz="1400" dirty="0">
                <a:latin typeface="Arial" panose="020B0604020202020204" pitchFamily="34" charset="0"/>
                <a:cs typeface="Arial" panose="020B0604020202020204" pitchFamily="34" charset="0"/>
              </a:rPr>
              <a:t>DIN-rail or back panel (via screw terminals) mounting</a:t>
            </a:r>
          </a:p>
          <a:p>
            <a:pPr marL="285750" indent="-285750">
              <a:spcAft>
                <a:spcPts val="600"/>
              </a:spcAft>
              <a:buFont typeface="Arial" panose="020B0604020202020204" pitchFamily="34" charset="0"/>
              <a:buChar char="•"/>
            </a:pPr>
            <a:r>
              <a:rPr lang="en-US" sz="1400" dirty="0">
                <a:latin typeface="Arial" panose="020B0604020202020204" pitchFamily="34" charset="0"/>
                <a:cs typeface="Arial" panose="020B0604020202020204" pitchFamily="34" charset="0"/>
              </a:rPr>
              <a:t>Horizontal or vertical mounting</a:t>
            </a:r>
          </a:p>
        </p:txBody>
      </p:sp>
    </p:spTree>
    <p:extLst>
      <p:ext uri="{BB962C8B-B14F-4D97-AF65-F5344CB8AC3E}">
        <p14:creationId xmlns:p14="http://schemas.microsoft.com/office/powerpoint/2010/main" val="1328533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it-IT" sz="3200" b="1" dirty="0">
                <a:latin typeface="Arial" panose="020B0604020202020204" pitchFamily="34" charset="0"/>
                <a:cs typeface="Arial" panose="020B0604020202020204" pitchFamily="34" charset="0"/>
              </a:rPr>
              <a:t>The product</a:t>
            </a:r>
          </a:p>
        </p:txBody>
      </p:sp>
      <p:sp>
        <p:nvSpPr>
          <p:cNvPr id="9" name="Rectangle 4">
            <a:extLst>
              <a:ext uri="{FF2B5EF4-FFF2-40B4-BE49-F238E27FC236}">
                <a16:creationId xmlns:a16="http://schemas.microsoft.com/office/drawing/2014/main" id="{DDAA76BD-F427-369C-6220-A7670AAAE33F}"/>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GB" altLang="it-IT" sz="1800" b="1" i="0" u="none" strike="noStrike" kern="0" cap="none" spc="0" normalizeH="0" baseline="0" noProof="0" dirty="0">
                <a:ln>
                  <a:noFill/>
                </a:ln>
                <a:solidFill>
                  <a:srgbClr val="000000"/>
                </a:solidFill>
                <a:effectLst/>
                <a:uLnTx/>
                <a:uFillTx/>
                <a:latin typeface="Arial" panose="020B0604020202020204" pitchFamily="34" charset="0"/>
              </a:rPr>
              <a:t>Part numbers</a:t>
            </a:r>
            <a:endParaRPr kumimoji="0" lang="it-IT" altLang="it-IT" sz="1800" b="1" i="0" u="none" strike="noStrike" kern="0" cap="none" spc="0" normalizeH="0" baseline="0" noProof="0" dirty="0">
              <a:ln>
                <a:noFill/>
              </a:ln>
              <a:solidFill>
                <a:srgbClr val="000000"/>
              </a:solidFill>
              <a:effectLst/>
              <a:uLnTx/>
              <a:uFillTx/>
              <a:latin typeface="Arial" panose="020B0604020202020204" pitchFamily="34" charset="0"/>
            </a:endParaRPr>
          </a:p>
        </p:txBody>
      </p:sp>
      <p:graphicFrame>
        <p:nvGraphicFramePr>
          <p:cNvPr id="4" name="Tabella 4">
            <a:extLst>
              <a:ext uri="{FF2B5EF4-FFF2-40B4-BE49-F238E27FC236}">
                <a16:creationId xmlns:a16="http://schemas.microsoft.com/office/drawing/2014/main" id="{78897AB6-BE2A-877C-7D1E-D495971DF657}"/>
              </a:ext>
            </a:extLst>
          </p:cNvPr>
          <p:cNvGraphicFramePr>
            <a:graphicFrameLocks noGrp="1"/>
          </p:cNvGraphicFramePr>
          <p:nvPr>
            <p:extLst>
              <p:ext uri="{D42A27DB-BD31-4B8C-83A1-F6EECF244321}">
                <p14:modId xmlns:p14="http://schemas.microsoft.com/office/powerpoint/2010/main" val="18620612"/>
              </p:ext>
            </p:extLst>
          </p:nvPr>
        </p:nvGraphicFramePr>
        <p:xfrm>
          <a:off x="430306" y="1382137"/>
          <a:ext cx="11321910" cy="4462576"/>
        </p:xfrm>
        <a:graphic>
          <a:graphicData uri="http://schemas.openxmlformats.org/drawingml/2006/table">
            <a:tbl>
              <a:tblPr firstRow="1" bandRow="1">
                <a:tableStyleId>{5C22544A-7EE6-4342-B048-85BDC9FD1C3A}</a:tableStyleId>
              </a:tblPr>
              <a:tblGrid>
                <a:gridCol w="2026023">
                  <a:extLst>
                    <a:ext uri="{9D8B030D-6E8A-4147-A177-3AD203B41FA5}">
                      <a16:colId xmlns:a16="http://schemas.microsoft.com/office/drawing/2014/main" val="2874262477"/>
                    </a:ext>
                  </a:extLst>
                </a:gridCol>
                <a:gridCol w="1461247">
                  <a:extLst>
                    <a:ext uri="{9D8B030D-6E8A-4147-A177-3AD203B41FA5}">
                      <a16:colId xmlns:a16="http://schemas.microsoft.com/office/drawing/2014/main" val="2345968073"/>
                    </a:ext>
                  </a:extLst>
                </a:gridCol>
                <a:gridCol w="1506071">
                  <a:extLst>
                    <a:ext uri="{9D8B030D-6E8A-4147-A177-3AD203B41FA5}">
                      <a16:colId xmlns:a16="http://schemas.microsoft.com/office/drawing/2014/main" val="2619026288"/>
                    </a:ext>
                  </a:extLst>
                </a:gridCol>
                <a:gridCol w="2554941">
                  <a:extLst>
                    <a:ext uri="{9D8B030D-6E8A-4147-A177-3AD203B41FA5}">
                      <a16:colId xmlns:a16="http://schemas.microsoft.com/office/drawing/2014/main" val="2007620068"/>
                    </a:ext>
                  </a:extLst>
                </a:gridCol>
                <a:gridCol w="3773628">
                  <a:extLst>
                    <a:ext uri="{9D8B030D-6E8A-4147-A177-3AD203B41FA5}">
                      <a16:colId xmlns:a16="http://schemas.microsoft.com/office/drawing/2014/main" val="36436855"/>
                    </a:ext>
                  </a:extLst>
                </a:gridCol>
              </a:tblGrid>
              <a:tr h="344766">
                <a:tc>
                  <a:txBody>
                    <a:bodyPr/>
                    <a:lstStyle/>
                    <a:p>
                      <a:r>
                        <a:rPr lang="it-IT" sz="1600" b="1" dirty="0">
                          <a:solidFill>
                            <a:schemeClr val="tx1"/>
                          </a:solidFill>
                        </a:rPr>
                        <a:t>Part number</a:t>
                      </a:r>
                      <a:endParaRPr lang="en-US" sz="16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it-IT" sz="1600" b="1" dirty="0">
                          <a:solidFill>
                            <a:schemeClr val="tx1"/>
                          </a:solidFill>
                        </a:rPr>
                        <a:t>Voltage input</a:t>
                      </a:r>
                      <a:endParaRPr lang="en-US" sz="16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r"/>
                      <a:r>
                        <a:rPr lang="it-IT" sz="1600" b="1" dirty="0">
                          <a:solidFill>
                            <a:schemeClr val="tx1"/>
                          </a:solidFill>
                        </a:rPr>
                        <a:t>Current input</a:t>
                      </a:r>
                      <a:endParaRPr lang="en-US" sz="16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pPr algn="l"/>
                      <a:r>
                        <a:rPr lang="it-IT" sz="1600" b="1" dirty="0">
                          <a:solidFill>
                            <a:schemeClr val="tx1"/>
                          </a:solidFill>
                        </a:rPr>
                        <a:t>Port</a:t>
                      </a:r>
                      <a:endParaRPr lang="en-US" sz="16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it-IT" sz="1600" b="1" dirty="0">
                          <a:solidFill>
                            <a:schemeClr val="tx1"/>
                          </a:solidFill>
                        </a:rPr>
                        <a:t>Certifications</a:t>
                      </a:r>
                      <a:endParaRPr lang="en-US" sz="1600" b="1" dirty="0">
                        <a:solidFill>
                          <a:schemeClr val="tx1"/>
                        </a:solidFill>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89247810"/>
                  </a:ext>
                </a:extLst>
              </a:tr>
              <a:tr h="262083">
                <a:tc>
                  <a:txBody>
                    <a:bodyPr/>
                    <a:lstStyle/>
                    <a:p>
                      <a:r>
                        <a:rPr lang="it-IT" sz="1400" b="1" dirty="0"/>
                        <a:t>DCT1A60V10LS1X</a:t>
                      </a:r>
                      <a:endParaRPr lang="en-US" sz="1400" b="1"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r"/>
                      <a:r>
                        <a:rPr lang="it-IT" sz="1400" dirty="0"/>
                        <a:t>6-120 (600) A</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it-IT" sz="1400" dirty="0"/>
                        <a:t>CE, UKCA, cULus</a:t>
                      </a:r>
                      <a:endParaRPr lang="en-US" sz="1400" dirty="0"/>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779427455"/>
                  </a:ext>
                </a:extLst>
              </a:tr>
              <a:tr h="318868">
                <a:tc>
                  <a:txBody>
                    <a:bodyPr/>
                    <a:lstStyle/>
                    <a:p>
                      <a:r>
                        <a:rPr lang="it-IT" sz="1400" b="1" dirty="0"/>
                        <a:t>DCT1A60V10LS2EC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6-120 (600)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 256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075068980"/>
                  </a:ext>
                </a:extLst>
              </a:tr>
              <a:tr h="318868">
                <a:tc>
                  <a:txBody>
                    <a:bodyPr/>
                    <a:lstStyle/>
                    <a:p>
                      <a:r>
                        <a:rPr lang="it-IT" sz="1400" b="1" dirty="0"/>
                        <a:t>DCT1A60V10LS3EC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6-120 (600)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 384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818100773"/>
                  </a:ext>
                </a:extLst>
              </a:tr>
              <a:tr h="903342">
                <a:tc>
                  <a:txBody>
                    <a:bodyPr/>
                    <a:lstStyle/>
                    <a:p>
                      <a:r>
                        <a:rPr lang="it-IT" sz="1400" b="1" dirty="0"/>
                        <a:t>DCT1A60V10LK1EC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6-120 (600)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SML, 384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422772221"/>
                  </a:ext>
                </a:extLst>
              </a:tr>
              <a:tr h="318868">
                <a:tc>
                  <a:txBody>
                    <a:bodyPr/>
                    <a:lstStyle/>
                    <a:p>
                      <a:r>
                        <a:rPr lang="it-IT" sz="1400" b="1" dirty="0"/>
                        <a:t>DCT1A30V10LS1X</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2.5-50 (300)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382869601"/>
                  </a:ext>
                </a:extLst>
              </a:tr>
              <a:tr h="318868">
                <a:tc>
                  <a:txBody>
                    <a:bodyPr/>
                    <a:lstStyle/>
                    <a:p>
                      <a:r>
                        <a:rPr lang="it-IT" sz="1400" b="1" dirty="0"/>
                        <a:t>DCT1A30V10LS2EC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2.5-50 (300)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 256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998692310"/>
                  </a:ext>
                </a:extLst>
              </a:tr>
              <a:tr h="318868">
                <a:tc>
                  <a:txBody>
                    <a:bodyPr/>
                    <a:lstStyle/>
                    <a:p>
                      <a:r>
                        <a:rPr lang="it-IT" sz="1400" b="1" dirty="0"/>
                        <a:t>DCT1A30V10LS3EC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2.5-50 (300) A</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RS485 </a:t>
                      </a:r>
                      <a:r>
                        <a:rPr lang="it-IT" sz="1400" dirty="0" err="1"/>
                        <a:t>Modbus</a:t>
                      </a:r>
                      <a:r>
                        <a:rPr lang="it-IT" sz="1400" dirty="0"/>
                        <a:t> RTU, 384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655564956"/>
                  </a:ext>
                </a:extLst>
              </a:tr>
              <a:tr h="318868">
                <a:tc>
                  <a:txBody>
                    <a:bodyPr/>
                    <a:lstStyle/>
                    <a:p>
                      <a:r>
                        <a:rPr lang="it-IT" sz="1400" b="1" dirty="0"/>
                        <a:t>DCT1A30V10LK1EC</a:t>
                      </a:r>
                      <a:endParaRPr lang="en-US" sz="1400" b="1"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r"/>
                      <a:r>
                        <a:rPr lang="it-IT" sz="1400" dirty="0"/>
                        <a:t>150 to 1000 V</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it-IT" sz="1400" dirty="0"/>
                        <a:t>2.5-50 (300) A</a:t>
                      </a:r>
                      <a:endParaRPr lang="en-US" sz="1400" dirty="0"/>
                    </a:p>
                    <a:p>
                      <a:pPr algn="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pPr algn="l"/>
                      <a:r>
                        <a:rPr lang="it-IT" sz="1400" dirty="0"/>
                        <a:t>SML, 384 bit signature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it-IT" sz="1400" dirty="0"/>
                        <a:t>CE, UKCA, </a:t>
                      </a:r>
                      <a:r>
                        <a:rPr lang="it-IT" sz="1400" dirty="0" err="1"/>
                        <a:t>cULus</a:t>
                      </a:r>
                      <a:r>
                        <a:rPr lang="it-IT" sz="1400" dirty="0"/>
                        <a:t> + </a:t>
                      </a:r>
                      <a:r>
                        <a:rPr lang="it-IT" sz="1400" dirty="0" err="1"/>
                        <a:t>evaluation</a:t>
                      </a:r>
                      <a:r>
                        <a:rPr lang="it-IT" sz="1400" dirty="0"/>
                        <a:t> certificate*</a:t>
                      </a:r>
                      <a:endParaRPr lang="en-US" sz="1400"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424255970"/>
                  </a:ext>
                </a:extLst>
              </a:tr>
            </a:tbl>
          </a:graphicData>
        </a:graphic>
      </p:graphicFrame>
      <p:sp>
        <p:nvSpPr>
          <p:cNvPr id="3" name="CasellaDiTesto 2">
            <a:extLst>
              <a:ext uri="{FF2B5EF4-FFF2-40B4-BE49-F238E27FC236}">
                <a16:creationId xmlns:a16="http://schemas.microsoft.com/office/drawing/2014/main" id="{3A4EFBE1-7AC4-EA03-ED1E-E681DB257B9E}"/>
              </a:ext>
            </a:extLst>
          </p:cNvPr>
          <p:cNvSpPr txBox="1"/>
          <p:nvPr/>
        </p:nvSpPr>
        <p:spPr>
          <a:xfrm>
            <a:off x="587828" y="6043591"/>
            <a:ext cx="11164387" cy="307777"/>
          </a:xfrm>
          <a:prstGeom prst="rect">
            <a:avLst/>
          </a:prstGeom>
          <a:noFill/>
        </p:spPr>
        <p:txBody>
          <a:bodyPr wrap="square">
            <a:spAutoFit/>
          </a:bodyPr>
          <a:lstStyle/>
          <a:p>
            <a:r>
              <a:rPr lang="it-IT" sz="1400" dirty="0"/>
              <a:t>* </a:t>
            </a:r>
            <a:r>
              <a:rPr lang="it-IT" sz="1400" dirty="0" err="1"/>
              <a:t>evaluation</a:t>
            </a:r>
            <a:r>
              <a:rPr lang="it-IT" sz="1400" dirty="0"/>
              <a:t> certificate </a:t>
            </a:r>
            <a:r>
              <a:rPr lang="it-IT" sz="1400" dirty="0" err="1"/>
              <a:t>according</a:t>
            </a:r>
            <a:r>
              <a:rPr lang="it-IT" sz="1400" dirty="0"/>
              <a:t> to </a:t>
            </a:r>
            <a:r>
              <a:rPr lang="pt-BR" sz="1400" dirty="0">
                <a:latin typeface="Arial" panose="020B0604020202020204" pitchFamily="34" charset="0"/>
                <a:cs typeface="Arial" panose="020B0604020202020204" pitchFamily="34" charset="0"/>
              </a:rPr>
              <a:t>IEC 62052-11, IEC 62052-31, IEC 62053-41, VDE-AR-E 2418-3-100 Annex A, WELMEC 7.2</a:t>
            </a:r>
            <a:endParaRPr lang="en-US" sz="1400" dirty="0"/>
          </a:p>
        </p:txBody>
      </p:sp>
    </p:spTree>
    <p:extLst>
      <p:ext uri="{BB962C8B-B14F-4D97-AF65-F5344CB8AC3E}">
        <p14:creationId xmlns:p14="http://schemas.microsoft.com/office/powerpoint/2010/main" val="29218617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spcBef>
                <a:spcPct val="50000"/>
              </a:spcBef>
            </a:pPr>
            <a:r>
              <a:rPr lang="it-IT" altLang="en-US" sz="3200" b="1" dirty="0"/>
              <a:t>The market</a:t>
            </a:r>
          </a:p>
        </p:txBody>
      </p:sp>
      <p:sp>
        <p:nvSpPr>
          <p:cNvPr id="6" name="CasellaDiTesto 5">
            <a:extLst>
              <a:ext uri="{FF2B5EF4-FFF2-40B4-BE49-F238E27FC236}">
                <a16:creationId xmlns:a16="http://schemas.microsoft.com/office/drawing/2014/main" id="{8D4C2ED4-A5F8-4DCF-13BF-EAA68C29DC63}"/>
              </a:ext>
            </a:extLst>
          </p:cNvPr>
          <p:cNvSpPr txBox="1"/>
          <p:nvPr/>
        </p:nvSpPr>
        <p:spPr>
          <a:xfrm>
            <a:off x="8971147" y="908845"/>
            <a:ext cx="2077748" cy="369332"/>
          </a:xfrm>
          <a:prstGeom prst="rect">
            <a:avLst/>
          </a:prstGeom>
          <a:noFill/>
        </p:spPr>
        <p:txBody>
          <a:bodyPr wrap="square">
            <a:spAutoFit/>
          </a:bodyPr>
          <a:lstStyle/>
          <a:p>
            <a:r>
              <a:rPr lang="en-US" sz="900" dirty="0"/>
              <a:t>Refer to file named:</a:t>
            </a:r>
          </a:p>
          <a:p>
            <a:r>
              <a:rPr lang="en-US" sz="900" i="1" dirty="0">
                <a:solidFill>
                  <a:srgbClr val="00B0F0"/>
                </a:solidFill>
              </a:rPr>
              <a:t>Cross_reference_DCT1.xlsx</a:t>
            </a:r>
          </a:p>
        </p:txBody>
      </p:sp>
      <p:sp>
        <p:nvSpPr>
          <p:cNvPr id="5" name="Rectangle 4">
            <a:extLst>
              <a:ext uri="{FF2B5EF4-FFF2-40B4-BE49-F238E27FC236}">
                <a16:creationId xmlns:a16="http://schemas.microsoft.com/office/drawing/2014/main" id="{720AC4F2-C0FA-F995-572F-49CCACC9A5A5}"/>
              </a:ext>
            </a:extLst>
          </p:cNvPr>
          <p:cNvSpPr>
            <a:spLocks noChangeArrowheads="1"/>
          </p:cNvSpPr>
          <p:nvPr/>
        </p:nvSpPr>
        <p:spPr bwMode="auto">
          <a:xfrm>
            <a:off x="439783" y="1080000"/>
            <a:ext cx="1131243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b="1" dirty="0"/>
              <a:t>Main competitors</a:t>
            </a:r>
            <a:endParaRPr lang="it-IT" altLang="en-US" b="1" dirty="0"/>
          </a:p>
        </p:txBody>
      </p:sp>
      <p:graphicFrame>
        <p:nvGraphicFramePr>
          <p:cNvPr id="2" name="Tabella 3">
            <a:extLst>
              <a:ext uri="{FF2B5EF4-FFF2-40B4-BE49-F238E27FC236}">
                <a16:creationId xmlns:a16="http://schemas.microsoft.com/office/drawing/2014/main" id="{7443AA27-01C5-E086-40FC-4F5AF00F8F78}"/>
              </a:ext>
            </a:extLst>
          </p:cNvPr>
          <p:cNvGraphicFramePr>
            <a:graphicFrameLocks noGrp="1"/>
          </p:cNvGraphicFramePr>
          <p:nvPr>
            <p:extLst>
              <p:ext uri="{D42A27DB-BD31-4B8C-83A1-F6EECF244321}">
                <p14:modId xmlns:p14="http://schemas.microsoft.com/office/powerpoint/2010/main" val="1514716442"/>
              </p:ext>
            </p:extLst>
          </p:nvPr>
        </p:nvGraphicFramePr>
        <p:xfrm>
          <a:off x="961053" y="1446712"/>
          <a:ext cx="10021076" cy="6162283"/>
        </p:xfrm>
        <a:graphic>
          <a:graphicData uri="http://schemas.openxmlformats.org/drawingml/2006/table">
            <a:tbl>
              <a:tblPr firstRow="1" bandRow="1">
                <a:tableStyleId>{5C22544A-7EE6-4342-B048-85BDC9FD1C3A}</a:tableStyleId>
              </a:tblPr>
              <a:tblGrid>
                <a:gridCol w="2995127">
                  <a:extLst>
                    <a:ext uri="{9D8B030D-6E8A-4147-A177-3AD203B41FA5}">
                      <a16:colId xmlns:a16="http://schemas.microsoft.com/office/drawing/2014/main" val="1829533545"/>
                    </a:ext>
                  </a:extLst>
                </a:gridCol>
                <a:gridCol w="2939142">
                  <a:extLst>
                    <a:ext uri="{9D8B030D-6E8A-4147-A177-3AD203B41FA5}">
                      <a16:colId xmlns:a16="http://schemas.microsoft.com/office/drawing/2014/main" val="3563042358"/>
                    </a:ext>
                  </a:extLst>
                </a:gridCol>
                <a:gridCol w="2118049">
                  <a:extLst>
                    <a:ext uri="{9D8B030D-6E8A-4147-A177-3AD203B41FA5}">
                      <a16:colId xmlns:a16="http://schemas.microsoft.com/office/drawing/2014/main" val="573234331"/>
                    </a:ext>
                  </a:extLst>
                </a:gridCol>
                <a:gridCol w="1968758">
                  <a:extLst>
                    <a:ext uri="{9D8B030D-6E8A-4147-A177-3AD203B41FA5}">
                      <a16:colId xmlns:a16="http://schemas.microsoft.com/office/drawing/2014/main" val="3748920600"/>
                    </a:ext>
                  </a:extLst>
                </a:gridCol>
              </a:tblGrid>
              <a:tr h="370840">
                <a:tc>
                  <a:txBody>
                    <a:bodyPr/>
                    <a:lstStyle/>
                    <a:p>
                      <a:r>
                        <a:rPr lang="it-IT" sz="1100" dirty="0">
                          <a:solidFill>
                            <a:schemeClr val="tx1"/>
                          </a:solidFill>
                        </a:rPr>
                        <a:t>Product name</a:t>
                      </a:r>
                      <a:endParaRPr lang="en-US"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it-IT" sz="1100" dirty="0">
                          <a:solidFill>
                            <a:schemeClr val="tx1"/>
                          </a:solidFill>
                        </a:rPr>
                        <a:t>Strength</a:t>
                      </a:r>
                      <a:endParaRPr lang="en-US" sz="1100"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it-IT" sz="1100" dirty="0">
                          <a:solidFill>
                            <a:schemeClr val="tx1"/>
                          </a:solidFill>
                        </a:rPr>
                        <a:t>Weakness</a:t>
                      </a:r>
                      <a:endParaRPr lang="en-US" sz="1100"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it-IT" sz="1100" dirty="0">
                          <a:solidFill>
                            <a:schemeClr val="tx1"/>
                          </a:solidFill>
                        </a:rPr>
                        <a:t>Prod. picture</a:t>
                      </a:r>
                      <a:endParaRPr lang="en-US" sz="1100" dirty="0">
                        <a:solidFill>
                          <a:schemeClr val="tx1"/>
                        </a:solidFill>
                      </a:endParaRPr>
                    </a:p>
                  </a:txBody>
                  <a:tcPr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296144930"/>
                  </a:ext>
                </a:extLst>
              </a:tr>
              <a:tr h="370840">
                <a:tc>
                  <a:txBody>
                    <a:bodyPr/>
                    <a:lstStyle/>
                    <a:p>
                      <a:r>
                        <a:rPr lang="it-IT" sz="1100" b="1" dirty="0"/>
                        <a:t>DCT1</a:t>
                      </a:r>
                      <a:endParaRPr lang="en-US" sz="11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r>
                        <a:rPr lang="it-IT" sz="1200" kern="1200" dirty="0">
                          <a:solidFill>
                            <a:schemeClr val="dk1"/>
                          </a:solidFill>
                          <a:latin typeface="+mn-lt"/>
                          <a:ea typeface="+mn-ea"/>
                          <a:cs typeface="+mn-cs"/>
                        </a:rPr>
                        <a:t>Compact housing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Cable </a:t>
                      </a:r>
                      <a:r>
                        <a:rPr lang="it-IT" sz="1200" kern="1200" dirty="0" err="1">
                          <a:solidFill>
                            <a:schemeClr val="dk1"/>
                          </a:solidFill>
                          <a:latin typeface="+mn-lt"/>
                          <a:ea typeface="+mn-ea"/>
                          <a:cs typeface="+mn-cs"/>
                        </a:rPr>
                        <a:t>loss</a:t>
                      </a:r>
                      <a:r>
                        <a:rPr lang="it-IT" sz="1200" kern="1200" dirty="0">
                          <a:solidFill>
                            <a:schemeClr val="dk1"/>
                          </a:solidFill>
                          <a:latin typeface="+mn-lt"/>
                          <a:ea typeface="+mn-ea"/>
                          <a:cs typeface="+mn-cs"/>
                        </a:rPr>
                        <a:t> </a:t>
                      </a:r>
                      <a:r>
                        <a:rPr lang="it-IT" sz="1200" kern="1200" dirty="0" err="1">
                          <a:solidFill>
                            <a:schemeClr val="dk1"/>
                          </a:solidFill>
                          <a:latin typeface="+mn-lt"/>
                          <a:ea typeface="+mn-ea"/>
                          <a:cs typeface="+mn-cs"/>
                        </a:rPr>
                        <a:t>compensation</a:t>
                      </a:r>
                      <a:endParaRPr lang="it-IT" sz="1200" kern="1200" dirty="0">
                        <a:solidFill>
                          <a:schemeClr val="dk1"/>
                        </a:solidFill>
                        <a:latin typeface="+mn-lt"/>
                        <a:ea typeface="+mn-ea"/>
                        <a:cs typeface="+mn-cs"/>
                      </a:endParaRPr>
                    </a:p>
                    <a:p>
                      <a:pPr marL="171450" indent="-171450">
                        <a:buFont typeface="Arial" panose="020B0604020202020204" pitchFamily="34" charset="0"/>
                        <a:buChar char="•"/>
                      </a:pPr>
                      <a:r>
                        <a:rPr lang="it-IT" sz="1200" kern="1200" dirty="0">
                          <a:solidFill>
                            <a:schemeClr val="dk1"/>
                          </a:solidFill>
                          <a:latin typeface="+mn-lt"/>
                          <a:ea typeface="+mn-ea"/>
                          <a:cs typeface="+mn-cs"/>
                        </a:rPr>
                        <a:t>Bidirectional energy certificate</a:t>
                      </a:r>
                    </a:p>
                    <a:p>
                      <a:pPr marL="171450" indent="-171450">
                        <a:buFont typeface="Arial" panose="020B0604020202020204" pitchFamily="34" charset="0"/>
                        <a:buChar char="•"/>
                      </a:pPr>
                      <a:r>
                        <a:rPr lang="it-IT" sz="1200" kern="1200" dirty="0" err="1">
                          <a:solidFill>
                            <a:schemeClr val="dk1"/>
                          </a:solidFill>
                          <a:latin typeface="+mn-lt"/>
                          <a:ea typeface="+mn-ea"/>
                          <a:cs typeface="+mn-cs"/>
                        </a:rPr>
                        <a:t>Eichrecht</a:t>
                      </a:r>
                      <a:r>
                        <a:rPr lang="it-IT" sz="1200" kern="1200" dirty="0">
                          <a:solidFill>
                            <a:schemeClr val="dk1"/>
                          </a:solidFill>
                          <a:latin typeface="+mn-lt"/>
                          <a:ea typeface="+mn-ea"/>
                          <a:cs typeface="+mn-cs"/>
                        </a:rPr>
                        <a:t> compliance</a:t>
                      </a:r>
                    </a:p>
                    <a:p>
                      <a:pPr marL="171450" indent="-171450">
                        <a:buFont typeface="Arial" panose="020B0604020202020204" pitchFamily="34" charset="0"/>
                        <a:buChar char="•"/>
                      </a:pPr>
                      <a:r>
                        <a:rPr lang="it-IT" sz="1200" kern="1200" dirty="0">
                          <a:solidFill>
                            <a:schemeClr val="dk1"/>
                          </a:solidFill>
                          <a:latin typeface="+mn-lt"/>
                          <a:ea typeface="+mn-ea"/>
                          <a:cs typeface="+mn-cs"/>
                        </a:rPr>
                        <a:t>384 bit signature</a:t>
                      </a: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268288" indent="-268288" algn="just" defTabSz="914400" rtl="0" eaLnBrk="1" latinLnBrk="0" hangingPunct="1">
                        <a:buFont typeface="Arial" panose="020B0604020202020204" pitchFamily="34" charset="0"/>
                        <a:buChar char="•"/>
                      </a:pPr>
                      <a:r>
                        <a:rPr lang="it-IT" sz="1200" kern="1200" dirty="0">
                          <a:solidFill>
                            <a:schemeClr val="dk1"/>
                          </a:solidFill>
                          <a:latin typeface="+mn-lt"/>
                          <a:ea typeface="+mn-ea"/>
                          <a:cs typeface="+mn-cs"/>
                        </a:rPr>
                        <a:t>No display (</a:t>
                      </a:r>
                      <a:r>
                        <a:rPr lang="it-IT" sz="1200" kern="1200" dirty="0" err="1">
                          <a:solidFill>
                            <a:schemeClr val="dk1"/>
                          </a:solidFill>
                          <a:latin typeface="+mn-lt"/>
                          <a:ea typeface="+mn-ea"/>
                          <a:cs typeface="+mn-cs"/>
                        </a:rPr>
                        <a:t>till</a:t>
                      </a:r>
                      <a:r>
                        <a:rPr lang="it-IT" sz="1200" kern="1200" dirty="0">
                          <a:solidFill>
                            <a:schemeClr val="dk1"/>
                          </a:solidFill>
                          <a:latin typeface="+mn-lt"/>
                          <a:ea typeface="+mn-ea"/>
                          <a:cs typeface="+mn-cs"/>
                        </a:rPr>
                        <a:t> DCM1 </a:t>
                      </a:r>
                      <a:r>
                        <a:rPr lang="it-IT" sz="1200" kern="1200" dirty="0" err="1">
                          <a:solidFill>
                            <a:schemeClr val="dk1"/>
                          </a:solidFill>
                          <a:latin typeface="+mn-lt"/>
                          <a:ea typeface="+mn-ea"/>
                          <a:cs typeface="+mn-cs"/>
                        </a:rPr>
                        <a:t>is</a:t>
                      </a:r>
                      <a:r>
                        <a:rPr lang="it-IT" sz="1200" kern="1200" dirty="0">
                          <a:solidFill>
                            <a:schemeClr val="dk1"/>
                          </a:solidFill>
                          <a:latin typeface="+mn-lt"/>
                          <a:ea typeface="+mn-ea"/>
                          <a:cs typeface="+mn-cs"/>
                        </a:rPr>
                        <a:t>   </a:t>
                      </a:r>
                      <a:r>
                        <a:rPr lang="it-IT" sz="1200" kern="1200" dirty="0" err="1">
                          <a:solidFill>
                            <a:schemeClr val="dk1"/>
                          </a:solidFill>
                          <a:latin typeface="+mn-lt"/>
                          <a:ea typeface="+mn-ea"/>
                          <a:cs typeface="+mn-cs"/>
                        </a:rPr>
                        <a:t>avaialble</a:t>
                      </a:r>
                      <a:r>
                        <a:rPr lang="it-IT" sz="1200" kern="1200" dirty="0">
                          <a:solidFill>
                            <a:schemeClr val="dk1"/>
                          </a:solidFill>
                          <a:latin typeface="+mn-lt"/>
                          <a:ea typeface="+mn-ea"/>
                          <a:cs typeface="+mn-cs"/>
                        </a:rPr>
                        <a:t>)</a:t>
                      </a:r>
                      <a:endParaRPr lang="en-US" sz="1200" kern="1200" dirty="0">
                        <a:solidFill>
                          <a:schemeClr val="dk1"/>
                        </a:solidFill>
                        <a:latin typeface="+mn-lt"/>
                        <a:ea typeface="+mn-ea"/>
                        <a:cs typeface="+mn-cs"/>
                      </a:endParaRPr>
                    </a:p>
                    <a:p>
                      <a:endParaRPr lang="en-US" sz="1200" kern="1200" dirty="0">
                        <a:solidFill>
                          <a:schemeClr val="dk1"/>
                        </a:solidFill>
                        <a:latin typeface="+mn-lt"/>
                        <a:ea typeface="+mn-ea"/>
                        <a:cs typeface="+mn-cs"/>
                      </a:endParaRPr>
                    </a:p>
                    <a:p>
                      <a:endParaRPr lang="en-US" sz="1200" kern="1200" dirty="0">
                        <a:solidFill>
                          <a:schemeClr val="dk1"/>
                        </a:solidFill>
                        <a:latin typeface="+mn-lt"/>
                        <a:ea typeface="+mn-ea"/>
                        <a:cs typeface="+mn-cs"/>
                      </a:endParaRPr>
                    </a:p>
                    <a:p>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1200" kern="120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872793792"/>
                  </a:ext>
                </a:extLst>
              </a:tr>
              <a:tr h="0">
                <a:tc>
                  <a:txBody>
                    <a:bodyPr/>
                    <a:lstStyle/>
                    <a:p>
                      <a:endParaRPr lang="en-US" sz="200" b="1" dirty="0"/>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889517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dirty="0"/>
                        <a:t>LEM DCBM</a:t>
                      </a:r>
                      <a:endParaRPr lang="en-US" sz="1100" b="1" dirty="0"/>
                    </a:p>
                    <a:p>
                      <a:endParaRPr lang="en-US" sz="11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r>
                        <a:rPr lang="it-IT" sz="1200" kern="1200" dirty="0">
                          <a:solidFill>
                            <a:schemeClr val="dk1"/>
                          </a:solidFill>
                          <a:latin typeface="+mn-lt"/>
                          <a:ea typeface="+mn-ea"/>
                          <a:cs typeface="+mn-cs"/>
                        </a:rPr>
                        <a:t>Cable </a:t>
                      </a:r>
                      <a:r>
                        <a:rPr lang="it-IT" sz="1200" kern="1200" dirty="0" err="1">
                          <a:solidFill>
                            <a:schemeClr val="dk1"/>
                          </a:solidFill>
                          <a:latin typeface="+mn-lt"/>
                          <a:ea typeface="+mn-ea"/>
                          <a:cs typeface="+mn-cs"/>
                        </a:rPr>
                        <a:t>loss</a:t>
                      </a:r>
                      <a:r>
                        <a:rPr lang="it-IT" sz="1200" kern="1200" dirty="0">
                          <a:solidFill>
                            <a:schemeClr val="dk1"/>
                          </a:solidFill>
                          <a:latin typeface="+mn-lt"/>
                          <a:ea typeface="+mn-ea"/>
                          <a:cs typeface="+mn-cs"/>
                        </a:rPr>
                        <a:t> </a:t>
                      </a:r>
                      <a:r>
                        <a:rPr lang="it-IT" sz="1200" kern="1200" dirty="0" err="1">
                          <a:solidFill>
                            <a:schemeClr val="dk1"/>
                          </a:solidFill>
                          <a:latin typeface="+mn-lt"/>
                          <a:ea typeface="+mn-ea"/>
                          <a:cs typeface="+mn-cs"/>
                        </a:rPr>
                        <a:t>compensation</a:t>
                      </a:r>
                      <a:endParaRPr lang="it-IT" sz="1200" kern="1200" dirty="0">
                        <a:solidFill>
                          <a:schemeClr val="dk1"/>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Display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LNE, </a:t>
                      </a:r>
                      <a:r>
                        <a:rPr lang="it-IT" sz="1200" kern="1200" dirty="0" err="1">
                          <a:solidFill>
                            <a:schemeClr val="dk1"/>
                          </a:solidFill>
                          <a:latin typeface="+mn-lt"/>
                          <a:ea typeface="+mn-ea"/>
                          <a:cs typeface="+mn-cs"/>
                        </a:rPr>
                        <a:t>Eichrecht</a:t>
                      </a:r>
                      <a:r>
                        <a:rPr lang="it-IT" sz="1200" kern="1200" dirty="0">
                          <a:solidFill>
                            <a:schemeClr val="dk1"/>
                          </a:solidFill>
                          <a:latin typeface="+mn-lt"/>
                          <a:ea typeface="+mn-ea"/>
                          <a:cs typeface="+mn-cs"/>
                        </a:rPr>
                        <a:t> compliance</a:t>
                      </a:r>
                    </a:p>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285750" algn="l" defTabSz="914400" rtl="0" eaLnBrk="1" latinLnBrk="0" hangingPunct="1">
                        <a:buFont typeface="Arial" panose="020B0604020202020204" pitchFamily="34" charset="0"/>
                        <a:buChar char="•"/>
                      </a:pPr>
                      <a:r>
                        <a:rPr lang="it-IT" sz="1200" kern="1200" dirty="0" err="1">
                          <a:solidFill>
                            <a:schemeClr val="dk1"/>
                          </a:solidFill>
                          <a:latin typeface="+mn-lt"/>
                          <a:ea typeface="+mn-ea"/>
                          <a:cs typeface="+mn-cs"/>
                        </a:rPr>
                        <a:t>Only</a:t>
                      </a:r>
                      <a:r>
                        <a:rPr lang="it-IT" sz="1200" kern="1200" dirty="0">
                          <a:solidFill>
                            <a:schemeClr val="dk1"/>
                          </a:solidFill>
                          <a:latin typeface="+mn-lt"/>
                          <a:ea typeface="+mn-ea"/>
                          <a:cs typeface="+mn-cs"/>
                        </a:rPr>
                        <a:t> split concept</a:t>
                      </a: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l" defTabSz="914400" rtl="0" eaLnBrk="1" latinLnBrk="0" hangingPunct="1"/>
                      <a:endParaRPr lang="en-US" sz="1200" kern="120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523445328"/>
                  </a:ext>
                </a:extLst>
              </a:tr>
              <a:tr h="0">
                <a:tc>
                  <a:txBody>
                    <a:bodyPr/>
                    <a:lstStyle/>
                    <a:p>
                      <a:endParaRPr lang="it-IT" sz="200" b="1" dirty="0"/>
                    </a:p>
                  </a:txBody>
                  <a:tcPr>
                    <a:lnL w="12700" cap="flat" cmpd="sng" algn="ctr">
                      <a:no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6901934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dirty="0"/>
                        <a:t>DZG GSH01</a:t>
                      </a:r>
                      <a:endParaRPr lang="en-US" sz="11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Compact housing</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Display</a:t>
                      </a:r>
                    </a:p>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r>
                        <a:rPr lang="en-US" sz="1200" kern="1200" dirty="0">
                          <a:solidFill>
                            <a:schemeClr val="dk1"/>
                          </a:solidFill>
                          <a:latin typeface="+mn-lt"/>
                          <a:ea typeface="+mn-ea"/>
                          <a:cs typeface="+mn-cs"/>
                        </a:rPr>
                        <a:t>No UL approval</a:t>
                      </a:r>
                    </a:p>
                    <a:p>
                      <a:pPr marL="0" indent="0" algn="l" defTabSz="914400" rtl="0" eaLnBrk="1" latinLnBrk="0" hangingPunct="1">
                        <a:buFont typeface="Arial" panose="020B0604020202020204" pitchFamily="34" charset="0"/>
                        <a:buNone/>
                      </a:pP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0958863"/>
                  </a:ext>
                </a:extLst>
              </a:tr>
              <a:tr h="0">
                <a:tc>
                  <a:txBody>
                    <a:bodyPr/>
                    <a:lstStyle/>
                    <a:p>
                      <a:endParaRPr lang="it-IT" sz="2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825831430"/>
                  </a:ext>
                </a:extLst>
              </a:tr>
              <a:tr h="3561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100" b="1" dirty="0" err="1"/>
                        <a:t>Isabellenhutte</a:t>
                      </a:r>
                      <a:r>
                        <a:rPr lang="it-IT" sz="1100" b="1" dirty="0"/>
                        <a:t> IEM-DCC</a:t>
                      </a:r>
                      <a:endParaRPr lang="en-US" sz="1100" b="1" dirty="0"/>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Cable </a:t>
                      </a:r>
                      <a:r>
                        <a:rPr lang="it-IT" sz="1200" kern="1200" dirty="0" err="1">
                          <a:solidFill>
                            <a:schemeClr val="dk1"/>
                          </a:solidFill>
                          <a:latin typeface="+mn-lt"/>
                          <a:ea typeface="+mn-ea"/>
                          <a:cs typeface="+mn-cs"/>
                        </a:rPr>
                        <a:t>loss</a:t>
                      </a:r>
                      <a:r>
                        <a:rPr lang="it-IT" sz="1200" kern="1200" dirty="0">
                          <a:solidFill>
                            <a:schemeClr val="dk1"/>
                          </a:solidFill>
                          <a:latin typeface="+mn-lt"/>
                          <a:ea typeface="+mn-ea"/>
                          <a:cs typeface="+mn-cs"/>
                        </a:rPr>
                        <a:t> </a:t>
                      </a:r>
                      <a:r>
                        <a:rPr lang="it-IT" sz="1200" kern="1200" dirty="0" err="1">
                          <a:solidFill>
                            <a:schemeClr val="dk1"/>
                          </a:solidFill>
                          <a:latin typeface="+mn-lt"/>
                          <a:ea typeface="+mn-ea"/>
                          <a:cs typeface="+mn-cs"/>
                        </a:rPr>
                        <a:t>compensation</a:t>
                      </a:r>
                      <a:endParaRPr lang="it-IT" sz="1200" kern="1200" dirty="0">
                        <a:solidFill>
                          <a:schemeClr val="dk1"/>
                        </a:solidFill>
                        <a:latin typeface="+mn-lt"/>
                        <a:ea typeface="+mn-ea"/>
                        <a:cs typeface="+mn-cs"/>
                      </a:endParaRP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Display</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err="1">
                          <a:solidFill>
                            <a:schemeClr val="dk1"/>
                          </a:solidFill>
                          <a:latin typeface="+mn-lt"/>
                          <a:ea typeface="+mn-ea"/>
                          <a:cs typeface="+mn-cs"/>
                        </a:rPr>
                        <a:t>Eichrecht</a:t>
                      </a:r>
                      <a:r>
                        <a:rPr lang="it-IT" sz="1200" kern="1200" dirty="0">
                          <a:solidFill>
                            <a:schemeClr val="dk1"/>
                          </a:solidFill>
                          <a:latin typeface="+mn-lt"/>
                          <a:ea typeface="+mn-ea"/>
                          <a:cs typeface="+mn-cs"/>
                        </a:rPr>
                        <a:t> compliance</a:t>
                      </a:r>
                    </a:p>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r>
                        <a:rPr lang="it-IT" sz="1200" kern="1200" dirty="0">
                          <a:solidFill>
                            <a:schemeClr val="dk1"/>
                          </a:solidFill>
                          <a:latin typeface="+mn-lt"/>
                          <a:ea typeface="+mn-ea"/>
                          <a:cs typeface="+mn-cs"/>
                        </a:rPr>
                        <a:t>Non </a:t>
                      </a:r>
                      <a:r>
                        <a:rPr lang="it-IT" sz="1200" kern="1200" dirty="0" err="1">
                          <a:solidFill>
                            <a:schemeClr val="dk1"/>
                          </a:solidFill>
                          <a:latin typeface="+mn-lt"/>
                          <a:ea typeface="+mn-ea"/>
                          <a:cs typeface="+mn-cs"/>
                        </a:rPr>
                        <a:t>bidirectional</a:t>
                      </a:r>
                      <a:endParaRPr lang="it-IT" sz="1200" kern="1200" dirty="0">
                        <a:solidFill>
                          <a:schemeClr val="dk1"/>
                        </a:solidFill>
                        <a:latin typeface="+mn-lt"/>
                        <a:ea typeface="+mn-ea"/>
                        <a:cs typeface="+mn-cs"/>
                      </a:endParaRPr>
                    </a:p>
                    <a:p>
                      <a:pPr marL="0" indent="-171450" algn="l" defTabSz="914400" rtl="0" eaLnBrk="1" latinLnBrk="0" hangingPunct="1">
                        <a:buFont typeface="Arial" panose="020B0604020202020204" pitchFamily="34" charset="0"/>
                        <a:buChar char="•"/>
                      </a:pPr>
                      <a:r>
                        <a:rPr lang="it-IT" sz="1200" kern="1200" dirty="0" err="1">
                          <a:solidFill>
                            <a:schemeClr val="dk1"/>
                          </a:solidFill>
                          <a:latin typeface="+mn-lt"/>
                          <a:ea typeface="+mn-ea"/>
                          <a:cs typeface="+mn-cs"/>
                        </a:rPr>
                        <a:t>Huge</a:t>
                      </a:r>
                      <a:r>
                        <a:rPr lang="it-IT" sz="1200" kern="1200" dirty="0">
                          <a:solidFill>
                            <a:schemeClr val="dk1"/>
                          </a:solidFill>
                          <a:latin typeface="+mn-lt"/>
                          <a:ea typeface="+mn-ea"/>
                          <a:cs typeface="+mn-cs"/>
                        </a:rPr>
                        <a:t> size</a:t>
                      </a:r>
                    </a:p>
                    <a:p>
                      <a:pPr marL="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dk1"/>
                          </a:solidFill>
                          <a:latin typeface="+mn-lt"/>
                          <a:ea typeface="+mn-ea"/>
                          <a:cs typeface="+mn-cs"/>
                        </a:rPr>
                        <a:t>No UL approval</a:t>
                      </a:r>
                    </a:p>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14814647"/>
                  </a:ext>
                </a:extLst>
              </a:tr>
              <a:tr h="0">
                <a:tc>
                  <a:txBody>
                    <a:bodyPr/>
                    <a:lstStyle/>
                    <a:p>
                      <a:endParaRPr lang="it-IT" sz="200" b="1"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200" dirty="0"/>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98174335"/>
                  </a:ext>
                </a:extLst>
              </a:tr>
              <a:tr h="370840">
                <a:tc>
                  <a:txBody>
                    <a:bodyPr/>
                    <a:lstStyle/>
                    <a:p>
                      <a:r>
                        <a:rPr lang="it-IT" sz="1200" b="1" dirty="0"/>
                        <a:t>AST DC-METER</a:t>
                      </a:r>
                    </a:p>
                  </a:txBody>
                  <a:tcPr>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171450" indent="-171450">
                        <a:buFont typeface="Arial" panose="020B0604020202020204" pitchFamily="34" charset="0"/>
                        <a:buChar char="•"/>
                      </a:pPr>
                      <a:r>
                        <a:rPr lang="it-IT" sz="1200" kern="1200" dirty="0">
                          <a:solidFill>
                            <a:schemeClr val="dk1"/>
                          </a:solidFill>
                          <a:latin typeface="+mn-lt"/>
                          <a:ea typeface="+mn-ea"/>
                          <a:cs typeface="+mn-cs"/>
                        </a:rPr>
                        <a:t>Cable </a:t>
                      </a:r>
                      <a:r>
                        <a:rPr lang="it-IT" sz="1200" kern="1200" dirty="0" err="1">
                          <a:solidFill>
                            <a:schemeClr val="dk1"/>
                          </a:solidFill>
                          <a:latin typeface="+mn-lt"/>
                          <a:ea typeface="+mn-ea"/>
                          <a:cs typeface="+mn-cs"/>
                        </a:rPr>
                        <a:t>loss</a:t>
                      </a:r>
                      <a:r>
                        <a:rPr lang="it-IT" sz="1200" kern="1200" dirty="0">
                          <a:solidFill>
                            <a:schemeClr val="dk1"/>
                          </a:solidFill>
                          <a:latin typeface="+mn-lt"/>
                          <a:ea typeface="+mn-ea"/>
                          <a:cs typeface="+mn-cs"/>
                        </a:rPr>
                        <a:t> </a:t>
                      </a:r>
                      <a:r>
                        <a:rPr lang="it-IT" sz="1200" kern="1200" dirty="0" err="1">
                          <a:solidFill>
                            <a:schemeClr val="dk1"/>
                          </a:solidFill>
                          <a:latin typeface="+mn-lt"/>
                          <a:ea typeface="+mn-ea"/>
                          <a:cs typeface="+mn-cs"/>
                        </a:rPr>
                        <a:t>compensation</a:t>
                      </a:r>
                      <a:endParaRPr lang="it-IT" sz="1200" kern="1200" dirty="0">
                        <a:solidFill>
                          <a:schemeClr val="dk1"/>
                        </a:solidFill>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Display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LNE, </a:t>
                      </a:r>
                      <a:r>
                        <a:rPr lang="it-IT" sz="1200" kern="1200" dirty="0" err="1">
                          <a:solidFill>
                            <a:schemeClr val="dk1"/>
                          </a:solidFill>
                          <a:latin typeface="+mn-lt"/>
                          <a:ea typeface="+mn-ea"/>
                          <a:cs typeface="+mn-cs"/>
                        </a:rPr>
                        <a:t>Eichrecht</a:t>
                      </a:r>
                      <a:r>
                        <a:rPr lang="it-IT" sz="1200" kern="1200" dirty="0">
                          <a:solidFill>
                            <a:schemeClr val="dk1"/>
                          </a:solidFill>
                          <a:latin typeface="+mn-lt"/>
                          <a:ea typeface="+mn-ea"/>
                          <a:cs typeface="+mn-cs"/>
                        </a:rPr>
                        <a:t> compliance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it-IT" sz="1200" kern="1200" dirty="0">
                          <a:solidFill>
                            <a:schemeClr val="dk1"/>
                          </a:solidFill>
                          <a:latin typeface="+mn-lt"/>
                          <a:ea typeface="+mn-ea"/>
                          <a:cs typeface="+mn-cs"/>
                        </a:rPr>
                        <a:t>Single device or split concept</a:t>
                      </a: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r>
                        <a:rPr lang="it-IT" sz="1200" kern="1200" dirty="0" err="1">
                          <a:solidFill>
                            <a:schemeClr val="dk1"/>
                          </a:solidFill>
                          <a:latin typeface="+mn-lt"/>
                          <a:ea typeface="+mn-ea"/>
                          <a:cs typeface="+mn-cs"/>
                        </a:rPr>
                        <a:t>Only</a:t>
                      </a:r>
                      <a:r>
                        <a:rPr lang="it-IT" sz="1200" kern="1200" dirty="0">
                          <a:solidFill>
                            <a:schemeClr val="dk1"/>
                          </a:solidFill>
                          <a:latin typeface="+mn-lt"/>
                          <a:ea typeface="+mn-ea"/>
                          <a:cs typeface="+mn-cs"/>
                        </a:rPr>
                        <a:t> high power </a:t>
                      </a:r>
                      <a:r>
                        <a:rPr lang="it-IT" sz="1200" kern="1200" dirty="0" err="1">
                          <a:solidFill>
                            <a:schemeClr val="dk1"/>
                          </a:solidFill>
                          <a:latin typeface="+mn-lt"/>
                          <a:ea typeface="+mn-ea"/>
                          <a:cs typeface="+mn-cs"/>
                        </a:rPr>
                        <a:t>versions</a:t>
                      </a:r>
                      <a:endParaRPr lang="it-IT" sz="1200" kern="1200" dirty="0">
                        <a:solidFill>
                          <a:schemeClr val="dk1"/>
                        </a:solidFill>
                        <a:latin typeface="+mn-lt"/>
                        <a:ea typeface="+mn-ea"/>
                        <a:cs typeface="+mn-cs"/>
                      </a:endParaRPr>
                    </a:p>
                    <a:p>
                      <a:pPr marL="0" indent="-171450" algn="l" defTabSz="914400" rtl="0" eaLnBrk="1" latinLnBrk="0" hangingPunct="1">
                        <a:buFont typeface="Arial" panose="020B0604020202020204" pitchFamily="34" charset="0"/>
                        <a:buChar char="•"/>
                      </a:pPr>
                      <a:r>
                        <a:rPr lang="it-IT" sz="1200" kern="1200" dirty="0">
                          <a:solidFill>
                            <a:schemeClr val="dk1"/>
                          </a:solidFill>
                          <a:latin typeface="+mn-lt"/>
                          <a:ea typeface="+mn-ea"/>
                          <a:cs typeface="+mn-cs"/>
                        </a:rPr>
                        <a:t>Big size</a:t>
                      </a:r>
                      <a:endParaRPr lang="en-US" sz="1200" kern="1200" dirty="0">
                        <a:solidFill>
                          <a:schemeClr val="dk1"/>
                        </a:solidFill>
                        <a:latin typeface="+mn-lt"/>
                        <a:ea typeface="+mn-ea"/>
                        <a:cs typeface="+mn-cs"/>
                      </a:endParaRPr>
                    </a:p>
                  </a:txBody>
                  <a:tcPr>
                    <a:lnL w="12700" cmpd="sng">
                      <a:noFill/>
                    </a:lnL>
                    <a:lnR w="12700" cmpd="sng">
                      <a:noFill/>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indent="-171450" algn="l" defTabSz="914400" rtl="0" eaLnBrk="1" latinLnBrk="0" hangingPunct="1">
                        <a:buFont typeface="Arial" panose="020B0604020202020204" pitchFamily="34" charset="0"/>
                        <a:buChar char="•"/>
                      </a:pPr>
                      <a:endParaRPr lang="en-US" sz="1200" kern="1200" dirty="0">
                        <a:solidFill>
                          <a:schemeClr val="dk1"/>
                        </a:solidFill>
                        <a:latin typeface="+mn-lt"/>
                        <a:ea typeface="+mn-ea"/>
                        <a:cs typeface="+mn-cs"/>
                      </a:endParaRPr>
                    </a:p>
                  </a:txBody>
                  <a:tcP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742876435"/>
                  </a:ext>
                </a:extLst>
              </a:tr>
              <a:tr h="370840">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ap="flat" cmpd="sng" algn="ctr">
                      <a:solidFill>
                        <a:schemeClr val="tx1"/>
                      </a:solidFill>
                      <a:prstDash val="solid"/>
                      <a:round/>
                      <a:headEnd type="none" w="med" len="med"/>
                      <a:tailEnd type="none" w="med" len="med"/>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619391561"/>
                  </a:ext>
                </a:extLst>
              </a:tr>
              <a:tr h="370840">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270880996"/>
                  </a:ext>
                </a:extLst>
              </a:tr>
              <a:tr h="447283">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endParaRPr lang="en-US"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730236839"/>
                  </a:ext>
                </a:extLst>
              </a:tr>
            </a:tbl>
          </a:graphicData>
        </a:graphic>
      </p:graphicFrame>
      <p:pic>
        <p:nvPicPr>
          <p:cNvPr id="1026" name="Picture 2" descr="Risultati immagini per CARLO GAVAZZI LOGO">
            <a:extLst>
              <a:ext uri="{FF2B5EF4-FFF2-40B4-BE49-F238E27FC236}">
                <a16:creationId xmlns:a16="http://schemas.microsoft.com/office/drawing/2014/main" id="{632ED124-22EF-A944-8192-CB4FDC5057A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5404" y="1920551"/>
            <a:ext cx="664029" cy="664029"/>
          </a:xfrm>
          <a:prstGeom prst="rect">
            <a:avLst/>
          </a:prstGeom>
          <a:noFill/>
          <a:extLst>
            <a:ext uri="{909E8E84-426E-40DD-AFC4-6F175D3DCCD1}">
              <a14:hiddenFill xmlns:a14="http://schemas.microsoft.com/office/drawing/2010/main">
                <a:solidFill>
                  <a:srgbClr val="FFFFFF"/>
                </a:solidFill>
              </a14:hiddenFill>
            </a:ext>
          </a:extLst>
        </p:spPr>
      </p:pic>
      <p:pic>
        <p:nvPicPr>
          <p:cNvPr id="4" name="Immagine 3">
            <a:extLst>
              <a:ext uri="{FF2B5EF4-FFF2-40B4-BE49-F238E27FC236}">
                <a16:creationId xmlns:a16="http://schemas.microsoft.com/office/drawing/2014/main" id="{391FDF35-C334-7357-082B-3D5F6407235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019876" y="1796156"/>
            <a:ext cx="1005401" cy="935426"/>
          </a:xfrm>
          <a:prstGeom prst="rect">
            <a:avLst/>
          </a:prstGeom>
        </p:spPr>
      </p:pic>
      <p:pic>
        <p:nvPicPr>
          <p:cNvPr id="3" name="Picture 2">
            <a:extLst>
              <a:ext uri="{FF2B5EF4-FFF2-40B4-BE49-F238E27FC236}">
                <a16:creationId xmlns:a16="http://schemas.microsoft.com/office/drawing/2014/main" id="{B859A2D4-A9C9-D58A-1926-8AE0A2C668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79445" y="3097560"/>
            <a:ext cx="1102454" cy="33030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Risultati immagini per DZG DC meter logo">
            <a:extLst>
              <a:ext uri="{FF2B5EF4-FFF2-40B4-BE49-F238E27FC236}">
                <a16:creationId xmlns:a16="http://schemas.microsoft.com/office/drawing/2014/main" id="{794287E8-9D0E-F8F1-EB73-9B8C7D97BBC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48924" y="3974040"/>
            <a:ext cx="448704" cy="44870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Isabellenhütte | Precision &amp; Power Resistors | Rhopoint ...">
            <a:extLst>
              <a:ext uri="{FF2B5EF4-FFF2-40B4-BE49-F238E27FC236}">
                <a16:creationId xmlns:a16="http://schemas.microsoft.com/office/drawing/2014/main" id="{CC399944-0234-2D93-3F8C-7094B63F9A2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79429" y="4814309"/>
            <a:ext cx="533904" cy="297384"/>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DCBM">
            <a:extLst>
              <a:ext uri="{FF2B5EF4-FFF2-40B4-BE49-F238E27FC236}">
                <a16:creationId xmlns:a16="http://schemas.microsoft.com/office/drawing/2014/main" id="{5527AD0A-D997-F9FB-DB00-B32EC6425251}"/>
              </a:ext>
            </a:extLst>
          </p:cNvPr>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019877" y="3019091"/>
            <a:ext cx="736146" cy="679814"/>
          </a:xfrm>
          <a:prstGeom prst="rect">
            <a:avLst/>
          </a:prstGeom>
          <a:noFill/>
          <a:extLst>
            <a:ext uri="{909E8E84-426E-40DD-AFC4-6F175D3DCCD1}">
              <a14:hiddenFill xmlns:a14="http://schemas.microsoft.com/office/drawing/2010/main">
                <a:solidFill>
                  <a:srgbClr val="FFFFFF"/>
                </a:solidFill>
              </a14:hiddenFill>
            </a:ext>
          </a:extLst>
        </p:spPr>
      </p:pic>
      <p:pic>
        <p:nvPicPr>
          <p:cNvPr id="16" name="Immagine 15">
            <a:extLst>
              <a:ext uri="{FF2B5EF4-FFF2-40B4-BE49-F238E27FC236}">
                <a16:creationId xmlns:a16="http://schemas.microsoft.com/office/drawing/2014/main" id="{2D9078BE-1786-F0AB-90EB-C427B0F42064}"/>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9185831" y="3851780"/>
            <a:ext cx="586419" cy="668391"/>
          </a:xfrm>
          <a:prstGeom prst="rect">
            <a:avLst/>
          </a:prstGeom>
        </p:spPr>
      </p:pic>
      <p:pic>
        <p:nvPicPr>
          <p:cNvPr id="2052" name="Picture 4" descr="DC METER (conforme alla normativa sulla taratura)">
            <a:extLst>
              <a:ext uri="{FF2B5EF4-FFF2-40B4-BE49-F238E27FC236}">
                <a16:creationId xmlns:a16="http://schemas.microsoft.com/office/drawing/2014/main" id="{E16F717E-596F-434D-BD9F-0AEF7D1A4B8E}"/>
              </a:ext>
            </a:extLst>
          </p:cNvPr>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971146" y="5598844"/>
            <a:ext cx="1336652" cy="738871"/>
          </a:xfrm>
          <a:prstGeom prst="rect">
            <a:avLst/>
          </a:prstGeom>
          <a:noFill/>
          <a:extLst>
            <a:ext uri="{909E8E84-426E-40DD-AFC4-6F175D3DCCD1}">
              <a14:hiddenFill xmlns:a14="http://schemas.microsoft.com/office/drawing/2010/main">
                <a:solidFill>
                  <a:srgbClr val="FFFFFF"/>
                </a:solidFill>
              </a14:hiddenFill>
            </a:ext>
          </a:extLst>
        </p:spPr>
      </p:pic>
      <p:pic>
        <p:nvPicPr>
          <p:cNvPr id="17" name="Immagine 16">
            <a:extLst>
              <a:ext uri="{FF2B5EF4-FFF2-40B4-BE49-F238E27FC236}">
                <a16:creationId xmlns:a16="http://schemas.microsoft.com/office/drawing/2014/main" id="{D4A6D4A7-B287-C510-4621-28C2699229A9}"/>
              </a:ext>
            </a:extLst>
          </p:cNvPr>
          <p:cNvPicPr>
            <a:picLocks noChangeAspect="1"/>
          </p:cNvPicPr>
          <p:nvPr/>
        </p:nvPicPr>
        <p:blipFill>
          <a:blip r:embed="rId10">
            <a:clrChange>
              <a:clrFrom>
                <a:srgbClr val="FFFFFF"/>
              </a:clrFrom>
              <a:clrTo>
                <a:srgbClr val="FFFFFF">
                  <a:alpha val="0"/>
                </a:srgbClr>
              </a:clrTo>
            </a:clrChange>
          </a:blip>
          <a:stretch>
            <a:fillRect/>
          </a:stretch>
        </p:blipFill>
        <p:spPr>
          <a:xfrm>
            <a:off x="9144060" y="4755307"/>
            <a:ext cx="669959" cy="581751"/>
          </a:xfrm>
          <a:prstGeom prst="rect">
            <a:avLst/>
          </a:prstGeom>
        </p:spPr>
      </p:pic>
      <p:pic>
        <p:nvPicPr>
          <p:cNvPr id="10" name="Immagine 9">
            <a:extLst>
              <a:ext uri="{FF2B5EF4-FFF2-40B4-BE49-F238E27FC236}">
                <a16:creationId xmlns:a16="http://schemas.microsoft.com/office/drawing/2014/main" id="{EAF70B64-3E09-0BA2-3B0C-EA9E1A7BFF45}"/>
              </a:ext>
            </a:extLst>
          </p:cNvPr>
          <p:cNvPicPr>
            <a:picLocks noChangeAspect="1"/>
          </p:cNvPicPr>
          <p:nvPr/>
        </p:nvPicPr>
        <p:blipFill>
          <a:blip r:embed="rId11"/>
          <a:stretch>
            <a:fillRect/>
          </a:stretch>
        </p:blipFill>
        <p:spPr>
          <a:xfrm>
            <a:off x="2717002" y="5724888"/>
            <a:ext cx="827340" cy="419814"/>
          </a:xfrm>
          <a:prstGeom prst="rect">
            <a:avLst/>
          </a:prstGeom>
        </p:spPr>
      </p:pic>
    </p:spTree>
    <p:extLst>
      <p:ext uri="{BB962C8B-B14F-4D97-AF65-F5344CB8AC3E}">
        <p14:creationId xmlns:p14="http://schemas.microsoft.com/office/powerpoint/2010/main" val="31775644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olo 1">
            <a:extLst>
              <a:ext uri="{FF2B5EF4-FFF2-40B4-BE49-F238E27FC236}">
                <a16:creationId xmlns:a16="http://schemas.microsoft.com/office/drawing/2014/main" id="{2A00C3E2-4919-2017-0DEB-C3F0B2608814}"/>
              </a:ext>
            </a:extLst>
          </p:cNvPr>
          <p:cNvSpPr txBox="1">
            <a:spLocks/>
          </p:cNvSpPr>
          <p:nvPr/>
        </p:nvSpPr>
        <p:spPr>
          <a:xfrm>
            <a:off x="373062" y="331897"/>
            <a:ext cx="10980738" cy="49974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eaLnBrk="1" hangingPunct="1">
              <a:spcBef>
                <a:spcPct val="50000"/>
              </a:spcBef>
            </a:pPr>
            <a:r>
              <a:rPr lang="it-IT" altLang="en-US" sz="3200" b="1" dirty="0"/>
              <a:t>The market</a:t>
            </a:r>
          </a:p>
        </p:txBody>
      </p:sp>
      <p:sp>
        <p:nvSpPr>
          <p:cNvPr id="3" name="Segnaposto contenuto 2">
            <a:extLst>
              <a:ext uri="{FF2B5EF4-FFF2-40B4-BE49-F238E27FC236}">
                <a16:creationId xmlns:a16="http://schemas.microsoft.com/office/drawing/2014/main" id="{93C158D3-DE57-1EFA-F11A-AA994037B819}"/>
              </a:ext>
            </a:extLst>
          </p:cNvPr>
          <p:cNvSpPr txBox="1">
            <a:spLocks/>
          </p:cNvSpPr>
          <p:nvPr/>
        </p:nvSpPr>
        <p:spPr>
          <a:xfrm>
            <a:off x="380653" y="1049428"/>
            <a:ext cx="11445876" cy="503347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800" b="1" dirty="0">
                <a:latin typeface="Arial-BoldMT"/>
              </a:rPr>
              <a:t>Battlecard DCT1 – </a:t>
            </a:r>
            <a:r>
              <a:rPr lang="it-IT" sz="1800" b="1" dirty="0">
                <a:latin typeface="Arial-BoldMT"/>
              </a:rPr>
              <a:t>DC </a:t>
            </a:r>
            <a:r>
              <a:rPr lang="it-IT" sz="1800" b="1" dirty="0" err="1">
                <a:latin typeface="Arial-BoldMT"/>
              </a:rPr>
              <a:t>metering</a:t>
            </a:r>
            <a:r>
              <a:rPr lang="it-IT" sz="1800" b="1" dirty="0">
                <a:latin typeface="Arial-BoldMT"/>
              </a:rPr>
              <a:t> for fast </a:t>
            </a:r>
            <a:r>
              <a:rPr lang="it-IT" sz="1800" b="1" dirty="0" err="1">
                <a:latin typeface="Arial-BoldMT"/>
              </a:rPr>
              <a:t>chargers</a:t>
            </a:r>
            <a:endParaRPr lang="it-IT" sz="14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lang="it-IT" sz="1400" dirty="0">
              <a:latin typeface="Arial" panose="020B0604020202020204" pitchFamily="34" charset="0"/>
              <a:cs typeface="Arial" panose="020B0604020202020204" pitchFamily="34" charset="0"/>
            </a:endParaRPr>
          </a:p>
        </p:txBody>
      </p:sp>
      <p:grpSp>
        <p:nvGrpSpPr>
          <p:cNvPr id="4" name="object 6">
            <a:extLst>
              <a:ext uri="{FF2B5EF4-FFF2-40B4-BE49-F238E27FC236}">
                <a16:creationId xmlns:a16="http://schemas.microsoft.com/office/drawing/2014/main" id="{B4B48EB0-D960-7805-D96E-8A51B07F6708}"/>
              </a:ext>
            </a:extLst>
          </p:cNvPr>
          <p:cNvGrpSpPr/>
          <p:nvPr/>
        </p:nvGrpSpPr>
        <p:grpSpPr>
          <a:xfrm>
            <a:off x="345719" y="4325451"/>
            <a:ext cx="7577461" cy="1494790"/>
            <a:chOff x="287451" y="3997647"/>
            <a:chExt cx="6711950" cy="1494790"/>
          </a:xfrm>
        </p:grpSpPr>
        <p:sp>
          <p:nvSpPr>
            <p:cNvPr id="5" name="object 7">
              <a:extLst>
                <a:ext uri="{FF2B5EF4-FFF2-40B4-BE49-F238E27FC236}">
                  <a16:creationId xmlns:a16="http://schemas.microsoft.com/office/drawing/2014/main" id="{27415E80-4F69-DEE8-FE07-96BA7FCE6A99}"/>
                </a:ext>
              </a:extLst>
            </p:cNvPr>
            <p:cNvSpPr/>
            <p:nvPr/>
          </p:nvSpPr>
          <p:spPr>
            <a:xfrm>
              <a:off x="298589" y="4278533"/>
              <a:ext cx="6689725" cy="1202690"/>
            </a:xfrm>
            <a:custGeom>
              <a:avLst/>
              <a:gdLst/>
              <a:ahLst/>
              <a:cxnLst/>
              <a:rect l="l" t="t" r="r" b="b"/>
              <a:pathLst>
                <a:path w="6689725" h="1202689">
                  <a:moveTo>
                    <a:pt x="0" y="1202436"/>
                  </a:moveTo>
                  <a:lnTo>
                    <a:pt x="0" y="0"/>
                  </a:lnTo>
                  <a:lnTo>
                    <a:pt x="6689598" y="0"/>
                  </a:lnTo>
                  <a:lnTo>
                    <a:pt x="6689598" y="1202436"/>
                  </a:lnTo>
                  <a:lnTo>
                    <a:pt x="0" y="1202436"/>
                  </a:lnTo>
                  <a:close/>
                </a:path>
              </a:pathLst>
            </a:custGeom>
            <a:ln w="22275">
              <a:solidFill>
                <a:srgbClr val="006633"/>
              </a:solidFill>
            </a:ln>
          </p:spPr>
          <p:txBody>
            <a:bodyPr wrap="square" lIns="0" tIns="0" rIns="0" bIns="0" rtlCol="0"/>
            <a:lstStyle/>
            <a:p>
              <a:endParaRPr dirty="0"/>
            </a:p>
          </p:txBody>
        </p:sp>
        <p:sp>
          <p:nvSpPr>
            <p:cNvPr id="6" name="object 8">
              <a:extLst>
                <a:ext uri="{FF2B5EF4-FFF2-40B4-BE49-F238E27FC236}">
                  <a16:creationId xmlns:a16="http://schemas.microsoft.com/office/drawing/2014/main" id="{A4FBA02C-2798-54BA-9E1D-9774449CCA5D}"/>
                </a:ext>
              </a:extLst>
            </p:cNvPr>
            <p:cNvSpPr/>
            <p:nvPr/>
          </p:nvSpPr>
          <p:spPr>
            <a:xfrm>
              <a:off x="298589" y="4008785"/>
              <a:ext cx="6689725" cy="276860"/>
            </a:xfrm>
            <a:custGeom>
              <a:avLst/>
              <a:gdLst/>
              <a:ahLst/>
              <a:cxnLst/>
              <a:rect l="l" t="t" r="r" b="b"/>
              <a:pathLst>
                <a:path w="6689725" h="276860">
                  <a:moveTo>
                    <a:pt x="6689598" y="276606"/>
                  </a:moveTo>
                  <a:lnTo>
                    <a:pt x="6689598" y="0"/>
                  </a:lnTo>
                  <a:lnTo>
                    <a:pt x="0" y="0"/>
                  </a:lnTo>
                  <a:lnTo>
                    <a:pt x="0" y="276606"/>
                  </a:lnTo>
                  <a:lnTo>
                    <a:pt x="6689598" y="276606"/>
                  </a:lnTo>
                  <a:close/>
                </a:path>
              </a:pathLst>
            </a:custGeom>
            <a:solidFill>
              <a:srgbClr val="184264"/>
            </a:solidFill>
          </p:spPr>
          <p:txBody>
            <a:bodyPr wrap="square" lIns="0" tIns="0" rIns="0" bIns="0" rtlCol="0"/>
            <a:lstStyle/>
            <a:p>
              <a:endParaRPr dirty="0"/>
            </a:p>
          </p:txBody>
        </p:sp>
        <p:sp>
          <p:nvSpPr>
            <p:cNvPr id="7" name="object 9">
              <a:extLst>
                <a:ext uri="{FF2B5EF4-FFF2-40B4-BE49-F238E27FC236}">
                  <a16:creationId xmlns:a16="http://schemas.microsoft.com/office/drawing/2014/main" id="{754B2C4B-73D9-E71D-B770-B2D03924E084}"/>
                </a:ext>
              </a:extLst>
            </p:cNvPr>
            <p:cNvSpPr/>
            <p:nvPr/>
          </p:nvSpPr>
          <p:spPr>
            <a:xfrm>
              <a:off x="298589" y="4008785"/>
              <a:ext cx="6689725" cy="276860"/>
            </a:xfrm>
            <a:custGeom>
              <a:avLst/>
              <a:gdLst/>
              <a:ahLst/>
              <a:cxnLst/>
              <a:rect l="l" t="t" r="r" b="b"/>
              <a:pathLst>
                <a:path w="6689725" h="276860">
                  <a:moveTo>
                    <a:pt x="0" y="276606"/>
                  </a:moveTo>
                  <a:lnTo>
                    <a:pt x="0" y="0"/>
                  </a:lnTo>
                  <a:lnTo>
                    <a:pt x="6689598" y="0"/>
                  </a:lnTo>
                  <a:lnTo>
                    <a:pt x="6689598" y="276606"/>
                  </a:lnTo>
                  <a:lnTo>
                    <a:pt x="0" y="276606"/>
                  </a:lnTo>
                  <a:close/>
                </a:path>
              </a:pathLst>
            </a:custGeom>
            <a:ln w="22275">
              <a:solidFill>
                <a:srgbClr val="184264"/>
              </a:solidFill>
            </a:ln>
          </p:spPr>
          <p:txBody>
            <a:bodyPr wrap="square" lIns="0" tIns="0" rIns="0" bIns="0" rtlCol="0"/>
            <a:lstStyle/>
            <a:p>
              <a:endParaRPr dirty="0"/>
            </a:p>
          </p:txBody>
        </p:sp>
      </p:grpSp>
      <p:sp>
        <p:nvSpPr>
          <p:cNvPr id="9" name="object 10">
            <a:extLst>
              <a:ext uri="{FF2B5EF4-FFF2-40B4-BE49-F238E27FC236}">
                <a16:creationId xmlns:a16="http://schemas.microsoft.com/office/drawing/2014/main" id="{700A900F-188F-D093-C8ED-4508A39A6254}"/>
              </a:ext>
            </a:extLst>
          </p:cNvPr>
          <p:cNvSpPr txBox="1"/>
          <p:nvPr/>
        </p:nvSpPr>
        <p:spPr>
          <a:xfrm>
            <a:off x="345719" y="2023110"/>
            <a:ext cx="3600000" cy="2144177"/>
          </a:xfrm>
          <a:prstGeom prst="rect">
            <a:avLst/>
          </a:prstGeom>
          <a:ln w="22275">
            <a:solidFill>
              <a:srgbClr val="006633"/>
            </a:solidFill>
          </a:ln>
        </p:spPr>
        <p:txBody>
          <a:bodyPr vert="horz" wrap="square" lIns="0" tIns="25400" rIns="0" bIns="0" rtlCol="0">
            <a:spAutoFit/>
          </a:bodyPr>
          <a:lstStyle/>
          <a:p>
            <a:pPr marL="80645">
              <a:lnSpc>
                <a:spcPct val="100000"/>
              </a:lnSpc>
              <a:spcBef>
                <a:spcPts val="200"/>
              </a:spcBef>
            </a:pPr>
            <a:r>
              <a:rPr lang="it-IT" sz="1050" b="1" dirty="0" err="1">
                <a:latin typeface="Arial"/>
                <a:cs typeface="Arial"/>
              </a:rPr>
              <a:t>Signed</a:t>
            </a:r>
            <a:r>
              <a:rPr lang="it-IT" sz="1050" b="1" dirty="0">
                <a:latin typeface="Arial"/>
                <a:cs typeface="Arial"/>
              </a:rPr>
              <a:t> data transmission</a:t>
            </a:r>
          </a:p>
          <a:p>
            <a:pPr marL="252095" indent="-171450">
              <a:lnSpc>
                <a:spcPct val="100000"/>
              </a:lnSpc>
              <a:spcBef>
                <a:spcPts val="200"/>
              </a:spcBef>
              <a:buFont typeface="Arial" panose="020B0604020202020204" pitchFamily="34" charset="0"/>
              <a:buChar char="•"/>
            </a:pPr>
            <a:r>
              <a:rPr lang="it-IT" sz="1050" dirty="0">
                <a:latin typeface="Arial"/>
                <a:cs typeface="Arial"/>
              </a:rPr>
              <a:t>256 bit or 384 bit signature to </a:t>
            </a:r>
            <a:r>
              <a:rPr lang="it-IT" sz="1050" dirty="0" err="1">
                <a:latin typeface="Arial"/>
                <a:cs typeface="Arial"/>
              </a:rPr>
              <a:t>guarantee</a:t>
            </a:r>
            <a:r>
              <a:rPr lang="it-IT" sz="1050" dirty="0">
                <a:latin typeface="Arial"/>
                <a:cs typeface="Arial"/>
              </a:rPr>
              <a:t> </a:t>
            </a:r>
            <a:r>
              <a:rPr lang="it-IT" sz="1050" dirty="0" err="1">
                <a:latin typeface="Arial"/>
                <a:cs typeface="Arial"/>
              </a:rPr>
              <a:t>authenticity</a:t>
            </a:r>
            <a:r>
              <a:rPr lang="it-IT" sz="1050" dirty="0">
                <a:latin typeface="Arial"/>
                <a:cs typeface="Arial"/>
              </a:rPr>
              <a:t> of </a:t>
            </a:r>
            <a:r>
              <a:rPr lang="it-IT" sz="1050" dirty="0" err="1">
                <a:latin typeface="Arial"/>
                <a:cs typeface="Arial"/>
              </a:rPr>
              <a:t>transmitted</a:t>
            </a:r>
            <a:r>
              <a:rPr lang="it-IT" sz="1050" dirty="0">
                <a:latin typeface="Arial"/>
                <a:cs typeface="Arial"/>
              </a:rPr>
              <a:t> data via </a:t>
            </a:r>
            <a:r>
              <a:rPr lang="it-IT" sz="1050" dirty="0" err="1">
                <a:latin typeface="Arial"/>
                <a:cs typeface="Arial"/>
              </a:rPr>
              <a:t>Modbus</a:t>
            </a:r>
            <a:r>
              <a:rPr lang="it-IT" sz="1050" dirty="0">
                <a:latin typeface="Arial"/>
                <a:cs typeface="Arial"/>
              </a:rPr>
              <a:t> RTU or SML</a:t>
            </a:r>
          </a:p>
          <a:p>
            <a:pPr marL="80645">
              <a:lnSpc>
                <a:spcPct val="100000"/>
              </a:lnSpc>
              <a:spcBef>
                <a:spcPts val="200"/>
              </a:spcBef>
            </a:pPr>
            <a:r>
              <a:rPr lang="it-IT" sz="1050" b="1" dirty="0">
                <a:latin typeface="Arial"/>
                <a:cs typeface="Arial"/>
              </a:rPr>
              <a:t>Cable </a:t>
            </a:r>
            <a:r>
              <a:rPr lang="it-IT" sz="1050" b="1" dirty="0" err="1">
                <a:latin typeface="Arial"/>
                <a:cs typeface="Arial"/>
              </a:rPr>
              <a:t>loss</a:t>
            </a:r>
            <a:r>
              <a:rPr lang="it-IT" sz="1050" b="1" dirty="0">
                <a:latin typeface="Arial"/>
                <a:cs typeface="Arial"/>
              </a:rPr>
              <a:t> management</a:t>
            </a:r>
          </a:p>
          <a:p>
            <a:pPr marL="252095" indent="-171450">
              <a:lnSpc>
                <a:spcPct val="100000"/>
              </a:lnSpc>
              <a:spcBef>
                <a:spcPts val="200"/>
              </a:spcBef>
              <a:buFont typeface="Arial" panose="020B0604020202020204" pitchFamily="34" charset="0"/>
              <a:buChar char="•"/>
            </a:pPr>
            <a:r>
              <a:rPr lang="it-IT" sz="1050" dirty="0">
                <a:latin typeface="Arial"/>
                <a:cs typeface="Arial"/>
              </a:rPr>
              <a:t>Cable </a:t>
            </a:r>
            <a:r>
              <a:rPr lang="it-IT" sz="1050" dirty="0" err="1">
                <a:latin typeface="Arial"/>
                <a:cs typeface="Arial"/>
              </a:rPr>
              <a:t>resistance</a:t>
            </a:r>
            <a:r>
              <a:rPr lang="it-IT" sz="1050" dirty="0">
                <a:latin typeface="Arial"/>
                <a:cs typeface="Arial"/>
              </a:rPr>
              <a:t> </a:t>
            </a:r>
            <a:r>
              <a:rPr lang="it-IT" sz="1050" dirty="0" err="1">
                <a:latin typeface="Arial"/>
                <a:cs typeface="Arial"/>
              </a:rPr>
              <a:t>parameter</a:t>
            </a:r>
            <a:r>
              <a:rPr lang="it-IT" sz="1050" dirty="0">
                <a:latin typeface="Arial"/>
                <a:cs typeface="Arial"/>
              </a:rPr>
              <a:t> to </a:t>
            </a:r>
            <a:r>
              <a:rPr lang="it-IT" sz="1050" dirty="0" err="1">
                <a:latin typeface="Arial"/>
                <a:cs typeface="Arial"/>
              </a:rPr>
              <a:t>calculate</a:t>
            </a:r>
            <a:r>
              <a:rPr lang="it-IT" sz="1050" dirty="0">
                <a:latin typeface="Arial"/>
                <a:cs typeface="Arial"/>
              </a:rPr>
              <a:t> </a:t>
            </a:r>
            <a:r>
              <a:rPr lang="it-IT" sz="1050" dirty="0" err="1">
                <a:latin typeface="Arial"/>
                <a:cs typeface="Arial"/>
              </a:rPr>
              <a:t>only</a:t>
            </a:r>
            <a:r>
              <a:rPr lang="it-IT" sz="1050" dirty="0">
                <a:latin typeface="Arial"/>
                <a:cs typeface="Arial"/>
              </a:rPr>
              <a:t> energy </a:t>
            </a:r>
            <a:r>
              <a:rPr lang="it-IT" sz="1050" dirty="0" err="1">
                <a:latin typeface="Arial"/>
                <a:cs typeface="Arial"/>
              </a:rPr>
              <a:t>provided</a:t>
            </a:r>
            <a:r>
              <a:rPr lang="it-IT" sz="1050" dirty="0">
                <a:latin typeface="Arial"/>
                <a:cs typeface="Arial"/>
              </a:rPr>
              <a:t> to the </a:t>
            </a:r>
            <a:r>
              <a:rPr lang="it-IT" sz="1050" dirty="0" err="1">
                <a:latin typeface="Arial"/>
                <a:cs typeface="Arial"/>
              </a:rPr>
              <a:t>battery</a:t>
            </a:r>
            <a:r>
              <a:rPr lang="it-IT" sz="1050" dirty="0">
                <a:latin typeface="Arial"/>
                <a:cs typeface="Arial"/>
              </a:rPr>
              <a:t>, </a:t>
            </a:r>
            <a:r>
              <a:rPr lang="it-IT" sz="1050" dirty="0" err="1">
                <a:latin typeface="Arial"/>
                <a:cs typeface="Arial"/>
              </a:rPr>
              <a:t>removing</a:t>
            </a:r>
            <a:r>
              <a:rPr lang="it-IT" sz="1050" dirty="0">
                <a:latin typeface="Arial"/>
                <a:cs typeface="Arial"/>
              </a:rPr>
              <a:t> </a:t>
            </a:r>
            <a:r>
              <a:rPr lang="it-IT" sz="1050" dirty="0" err="1">
                <a:latin typeface="Arial"/>
                <a:cs typeface="Arial"/>
              </a:rPr>
              <a:t>losses</a:t>
            </a:r>
            <a:r>
              <a:rPr lang="it-IT" sz="1050" dirty="0">
                <a:latin typeface="Arial"/>
                <a:cs typeface="Arial"/>
              </a:rPr>
              <a:t> in the cable</a:t>
            </a:r>
          </a:p>
          <a:p>
            <a:pPr marL="80645">
              <a:lnSpc>
                <a:spcPct val="100000"/>
              </a:lnSpc>
              <a:spcBef>
                <a:spcPts val="200"/>
              </a:spcBef>
            </a:pPr>
            <a:r>
              <a:rPr lang="it-IT" sz="1050" b="1" dirty="0">
                <a:latin typeface="Arial"/>
                <a:cs typeface="Arial"/>
              </a:rPr>
              <a:t>Temperature monitoring</a:t>
            </a:r>
          </a:p>
          <a:p>
            <a:pPr marL="252095" indent="-171450">
              <a:lnSpc>
                <a:spcPct val="100000"/>
              </a:lnSpc>
              <a:spcBef>
                <a:spcPts val="200"/>
              </a:spcBef>
              <a:buFont typeface="Arial" panose="020B0604020202020204" pitchFamily="34" charset="0"/>
              <a:buChar char="•"/>
            </a:pPr>
            <a:r>
              <a:rPr lang="it-IT" sz="1050" dirty="0">
                <a:latin typeface="Arial"/>
                <a:cs typeface="Arial"/>
              </a:rPr>
              <a:t>Real time shunt temperature monitoring via serial </a:t>
            </a:r>
            <a:r>
              <a:rPr lang="it-IT" sz="1050" dirty="0" err="1">
                <a:latin typeface="Arial"/>
                <a:cs typeface="Arial"/>
              </a:rPr>
              <a:t>communication</a:t>
            </a:r>
            <a:r>
              <a:rPr lang="it-IT" sz="1050" dirty="0">
                <a:latin typeface="Arial"/>
                <a:cs typeface="Arial"/>
              </a:rPr>
              <a:t> </a:t>
            </a:r>
            <a:r>
              <a:rPr lang="it-IT" sz="1050" dirty="0" err="1">
                <a:latin typeface="Arial"/>
                <a:cs typeface="Arial"/>
              </a:rPr>
              <a:t>without</a:t>
            </a:r>
            <a:r>
              <a:rPr lang="it-IT" sz="1050" dirty="0">
                <a:latin typeface="Arial"/>
                <a:cs typeface="Arial"/>
              </a:rPr>
              <a:t> </a:t>
            </a:r>
            <a:r>
              <a:rPr lang="it-IT" sz="1050" dirty="0" err="1">
                <a:latin typeface="Arial"/>
                <a:cs typeface="Arial"/>
              </a:rPr>
              <a:t>additional</a:t>
            </a:r>
            <a:r>
              <a:rPr lang="it-IT" sz="1050" dirty="0">
                <a:latin typeface="Arial"/>
                <a:cs typeface="Arial"/>
              </a:rPr>
              <a:t> </a:t>
            </a:r>
            <a:r>
              <a:rPr lang="it-IT" sz="1050" dirty="0" err="1">
                <a:latin typeface="Arial"/>
                <a:cs typeface="Arial"/>
              </a:rPr>
              <a:t>sensors</a:t>
            </a:r>
            <a:endParaRPr lang="it-IT" sz="1050" dirty="0">
              <a:latin typeface="Arial"/>
              <a:cs typeface="Arial"/>
            </a:endParaRPr>
          </a:p>
          <a:p>
            <a:pPr marL="80645">
              <a:lnSpc>
                <a:spcPct val="100000"/>
              </a:lnSpc>
              <a:spcBef>
                <a:spcPts val="200"/>
              </a:spcBef>
            </a:pPr>
            <a:r>
              <a:rPr lang="it-IT" sz="1050" b="1" dirty="0" err="1">
                <a:latin typeface="Arial"/>
                <a:cs typeface="Arial"/>
              </a:rPr>
              <a:t>Flexible</a:t>
            </a:r>
            <a:r>
              <a:rPr lang="it-IT" sz="1050" b="1" dirty="0">
                <a:latin typeface="Arial"/>
                <a:cs typeface="Arial"/>
              </a:rPr>
              <a:t> connection</a:t>
            </a:r>
          </a:p>
          <a:p>
            <a:pPr marL="252095" indent="-171450">
              <a:lnSpc>
                <a:spcPct val="100000"/>
              </a:lnSpc>
              <a:spcBef>
                <a:spcPts val="200"/>
              </a:spcBef>
              <a:buFont typeface="Arial" panose="020B0604020202020204" pitchFamily="34" charset="0"/>
              <a:buChar char="•"/>
            </a:pPr>
            <a:r>
              <a:rPr lang="it-IT" sz="1050" dirty="0">
                <a:latin typeface="Arial"/>
                <a:cs typeface="Arial"/>
              </a:rPr>
              <a:t>Compatibility with </a:t>
            </a:r>
            <a:r>
              <a:rPr lang="it-IT" sz="1050" dirty="0" err="1">
                <a:latin typeface="Arial"/>
                <a:cs typeface="Arial"/>
              </a:rPr>
              <a:t>both</a:t>
            </a:r>
            <a:r>
              <a:rPr lang="it-IT" sz="1050" dirty="0">
                <a:latin typeface="Arial"/>
                <a:cs typeface="Arial"/>
              </a:rPr>
              <a:t> </a:t>
            </a:r>
            <a:r>
              <a:rPr lang="it-IT" sz="1050" dirty="0" err="1">
                <a:latin typeface="Arial"/>
                <a:cs typeface="Arial"/>
              </a:rPr>
              <a:t>busbars</a:t>
            </a:r>
            <a:r>
              <a:rPr lang="it-IT" sz="1050" dirty="0">
                <a:latin typeface="Arial"/>
                <a:cs typeface="Arial"/>
              </a:rPr>
              <a:t> and cable </a:t>
            </a:r>
            <a:r>
              <a:rPr lang="it-IT" sz="1050" dirty="0" err="1">
                <a:latin typeface="Arial"/>
                <a:cs typeface="Arial"/>
              </a:rPr>
              <a:t>lugs</a:t>
            </a:r>
            <a:r>
              <a:rPr lang="it-IT" sz="1050" dirty="0">
                <a:latin typeface="Arial"/>
                <a:cs typeface="Arial"/>
              </a:rPr>
              <a:t>, </a:t>
            </a:r>
            <a:r>
              <a:rPr lang="it-IT" sz="1050" dirty="0" err="1">
                <a:latin typeface="Arial"/>
                <a:cs typeface="Arial"/>
              </a:rPr>
              <a:t>vertical</a:t>
            </a:r>
            <a:r>
              <a:rPr lang="it-IT" sz="1050" dirty="0">
                <a:latin typeface="Arial"/>
                <a:cs typeface="Arial"/>
              </a:rPr>
              <a:t> or </a:t>
            </a:r>
            <a:r>
              <a:rPr lang="it-IT" sz="1050" dirty="0" err="1">
                <a:latin typeface="Arial"/>
                <a:cs typeface="Arial"/>
              </a:rPr>
              <a:t>horizontal</a:t>
            </a:r>
            <a:r>
              <a:rPr lang="it-IT" sz="1050" dirty="0">
                <a:latin typeface="Arial"/>
                <a:cs typeface="Arial"/>
              </a:rPr>
              <a:t> connection</a:t>
            </a:r>
          </a:p>
        </p:txBody>
      </p:sp>
      <p:sp>
        <p:nvSpPr>
          <p:cNvPr id="10" name="object 11">
            <a:extLst>
              <a:ext uri="{FF2B5EF4-FFF2-40B4-BE49-F238E27FC236}">
                <a16:creationId xmlns:a16="http://schemas.microsoft.com/office/drawing/2014/main" id="{02521AC0-A449-6BD1-D9B8-5F919AC1FE65}"/>
              </a:ext>
            </a:extLst>
          </p:cNvPr>
          <p:cNvSpPr txBox="1"/>
          <p:nvPr/>
        </p:nvSpPr>
        <p:spPr>
          <a:xfrm>
            <a:off x="4323180" y="1708879"/>
            <a:ext cx="3600000" cy="317170"/>
          </a:xfrm>
          <a:prstGeom prst="rect">
            <a:avLst/>
          </a:prstGeom>
          <a:solidFill>
            <a:srgbClr val="006633"/>
          </a:solidFill>
          <a:ln w="28575">
            <a:solidFill>
              <a:srgbClr val="006633"/>
            </a:solidFill>
          </a:ln>
        </p:spPr>
        <p:txBody>
          <a:bodyPr vert="horz" wrap="square" lIns="0" tIns="46355" rIns="0" bIns="0" rtlCol="0">
            <a:noAutofit/>
          </a:bodyPr>
          <a:lstStyle>
            <a:defPPr>
              <a:defRPr lang="it-IT"/>
            </a:defPPr>
            <a:lvl1pPr marL="80645">
              <a:lnSpc>
                <a:spcPct val="100000"/>
              </a:lnSpc>
              <a:spcBef>
                <a:spcPts val="365"/>
              </a:spcBef>
              <a:defRPr sz="1400" b="1">
                <a:solidFill>
                  <a:srgbClr val="FFFFFF"/>
                </a:solidFill>
                <a:latin typeface="Arial"/>
                <a:cs typeface="Arial"/>
              </a:defRPr>
            </a:lvl1pPr>
          </a:lstStyle>
          <a:p>
            <a:r>
              <a:rPr dirty="0"/>
              <a:t>Target Industries</a:t>
            </a:r>
            <a:r>
              <a:rPr lang="it-IT" dirty="0"/>
              <a:t> &amp; Applications</a:t>
            </a:r>
            <a:endParaRPr dirty="0"/>
          </a:p>
        </p:txBody>
      </p:sp>
      <p:sp>
        <p:nvSpPr>
          <p:cNvPr id="11" name="object 12">
            <a:extLst>
              <a:ext uri="{FF2B5EF4-FFF2-40B4-BE49-F238E27FC236}">
                <a16:creationId xmlns:a16="http://schemas.microsoft.com/office/drawing/2014/main" id="{3CB78B40-8329-845C-27AF-723D87D95676}"/>
              </a:ext>
            </a:extLst>
          </p:cNvPr>
          <p:cNvSpPr txBox="1"/>
          <p:nvPr/>
        </p:nvSpPr>
        <p:spPr>
          <a:xfrm>
            <a:off x="4323181" y="2026049"/>
            <a:ext cx="3600000" cy="2105705"/>
          </a:xfrm>
          <a:prstGeom prst="rect">
            <a:avLst/>
          </a:prstGeom>
          <a:ln w="22275">
            <a:solidFill>
              <a:srgbClr val="006633"/>
            </a:solidFill>
          </a:ln>
        </p:spPr>
        <p:txBody>
          <a:bodyPr vert="horz" wrap="square" lIns="0" tIns="25400" rIns="0" bIns="0" rtlCol="0">
            <a:noAutofit/>
          </a:bodyPr>
          <a:lstStyle/>
          <a:p>
            <a:pPr marL="230504" indent="-150495">
              <a:lnSpc>
                <a:spcPct val="100000"/>
              </a:lnSpc>
              <a:spcBef>
                <a:spcPts val="200"/>
              </a:spcBef>
              <a:buSzPct val="76190"/>
              <a:buFont typeface="Arial"/>
              <a:buChar char="•"/>
              <a:tabLst>
                <a:tab pos="231140" algn="l"/>
              </a:tabLst>
            </a:pPr>
            <a:r>
              <a:rPr lang="it-IT" sz="1050" b="1" spc="-10" dirty="0">
                <a:latin typeface="Arial"/>
                <a:cs typeface="Arial"/>
              </a:rPr>
              <a:t>EV </a:t>
            </a:r>
            <a:r>
              <a:rPr lang="it-IT" sz="1050" b="1" spc="-10" dirty="0" err="1">
                <a:latin typeface="Arial"/>
                <a:cs typeface="Arial"/>
              </a:rPr>
              <a:t>charging</a:t>
            </a:r>
            <a:r>
              <a:rPr lang="it-IT" sz="1050" b="1" spc="-10" dirty="0">
                <a:latin typeface="Arial"/>
                <a:cs typeface="Arial"/>
              </a:rPr>
              <a:t> stations</a:t>
            </a:r>
          </a:p>
          <a:p>
            <a:pPr marL="687704" lvl="1" indent="-150495">
              <a:spcBef>
                <a:spcPts val="200"/>
              </a:spcBef>
              <a:buSzPct val="76190"/>
              <a:buFont typeface="Arial"/>
              <a:buChar char="•"/>
              <a:tabLst>
                <a:tab pos="231140" algn="l"/>
              </a:tabLst>
            </a:pPr>
            <a:r>
              <a:rPr lang="it-IT" sz="1050" dirty="0">
                <a:latin typeface="Arial"/>
                <a:cs typeface="Arial"/>
              </a:rPr>
              <a:t>Fast </a:t>
            </a:r>
            <a:r>
              <a:rPr lang="it-IT" sz="1050" dirty="0" err="1">
                <a:latin typeface="Arial"/>
                <a:cs typeface="Arial"/>
              </a:rPr>
              <a:t>chargers</a:t>
            </a:r>
            <a:endParaRPr lang="it-IT" sz="1050" dirty="0">
              <a:latin typeface="Arial"/>
              <a:cs typeface="Arial"/>
            </a:endParaRPr>
          </a:p>
          <a:p>
            <a:pPr marL="230504" indent="-150495">
              <a:lnSpc>
                <a:spcPct val="100000"/>
              </a:lnSpc>
              <a:spcBef>
                <a:spcPts val="200"/>
              </a:spcBef>
              <a:buSzPct val="76190"/>
              <a:buFont typeface="Arial"/>
              <a:buChar char="•"/>
              <a:tabLst>
                <a:tab pos="231140" algn="l"/>
              </a:tabLst>
            </a:pPr>
            <a:r>
              <a:rPr lang="it-IT" sz="1050" b="1" spc="-10" dirty="0">
                <a:latin typeface="Arial"/>
                <a:cs typeface="Arial"/>
              </a:rPr>
              <a:t>PV energy storage</a:t>
            </a:r>
          </a:p>
          <a:p>
            <a:pPr marL="687704" lvl="1" indent="-150495">
              <a:spcBef>
                <a:spcPts val="200"/>
              </a:spcBef>
              <a:buSzPct val="76190"/>
              <a:buFont typeface="Arial"/>
              <a:buChar char="•"/>
              <a:tabLst>
                <a:tab pos="231140" algn="l"/>
              </a:tabLst>
            </a:pPr>
            <a:r>
              <a:rPr lang="it-IT" sz="1050" dirty="0">
                <a:latin typeface="Arial"/>
                <a:cs typeface="Arial"/>
              </a:rPr>
              <a:t>Utility </a:t>
            </a:r>
            <a:r>
              <a:rPr lang="it-IT" sz="1050" dirty="0" err="1">
                <a:latin typeface="Arial"/>
                <a:cs typeface="Arial"/>
              </a:rPr>
              <a:t>battery</a:t>
            </a:r>
            <a:r>
              <a:rPr lang="it-IT" sz="1050" dirty="0">
                <a:latin typeface="Arial"/>
                <a:cs typeface="Arial"/>
              </a:rPr>
              <a:t> storage</a:t>
            </a:r>
          </a:p>
          <a:p>
            <a:pPr marL="230504" indent="-150495">
              <a:lnSpc>
                <a:spcPct val="100000"/>
              </a:lnSpc>
              <a:spcBef>
                <a:spcPts val="200"/>
              </a:spcBef>
              <a:buSzPct val="76190"/>
              <a:buFont typeface="Arial"/>
              <a:buChar char="•"/>
              <a:tabLst>
                <a:tab pos="231140" algn="l"/>
              </a:tabLst>
            </a:pPr>
            <a:r>
              <a:rPr lang="it-IT" sz="1050" b="1" spc="-10" dirty="0">
                <a:latin typeface="Arial"/>
                <a:cs typeface="Arial"/>
              </a:rPr>
              <a:t>Energy and building </a:t>
            </a:r>
            <a:r>
              <a:rPr lang="it-IT" sz="1050" b="1" spc="-10" dirty="0" err="1">
                <a:latin typeface="Arial"/>
                <a:cs typeface="Arial"/>
              </a:rPr>
              <a:t>efficiency</a:t>
            </a:r>
            <a:endParaRPr lang="it-IT" sz="1050" b="1" spc="-10" dirty="0">
              <a:latin typeface="Arial"/>
              <a:cs typeface="Arial"/>
            </a:endParaRPr>
          </a:p>
          <a:p>
            <a:pPr marL="687704" lvl="1" indent="-150495">
              <a:spcBef>
                <a:spcPts val="200"/>
              </a:spcBef>
              <a:buSzPct val="76190"/>
              <a:buFont typeface="Arial"/>
              <a:buChar char="•"/>
              <a:tabLst>
                <a:tab pos="231140" algn="l"/>
              </a:tabLst>
            </a:pPr>
            <a:r>
              <a:rPr lang="it-IT" sz="1050" dirty="0">
                <a:latin typeface="Arial"/>
                <a:cs typeface="Arial"/>
              </a:rPr>
              <a:t>DC </a:t>
            </a:r>
            <a:r>
              <a:rPr lang="it-IT" sz="1050" dirty="0" err="1">
                <a:latin typeface="Arial"/>
                <a:cs typeface="Arial"/>
              </a:rPr>
              <a:t>industry</a:t>
            </a:r>
            <a:endParaRPr lang="it-IT" sz="1050" dirty="0">
              <a:latin typeface="Arial"/>
              <a:cs typeface="Arial"/>
            </a:endParaRPr>
          </a:p>
          <a:p>
            <a:pPr marL="687704" lvl="1" indent="-150495">
              <a:spcBef>
                <a:spcPts val="200"/>
              </a:spcBef>
              <a:buSzPct val="76190"/>
              <a:buFont typeface="Arial"/>
              <a:buChar char="•"/>
              <a:tabLst>
                <a:tab pos="231140" algn="l"/>
              </a:tabLst>
            </a:pPr>
            <a:r>
              <a:rPr lang="it-IT" sz="1050" dirty="0" err="1">
                <a:latin typeface="Arial"/>
                <a:cs typeface="Arial"/>
              </a:rPr>
              <a:t>Microgrids</a:t>
            </a:r>
            <a:endParaRPr lang="it-IT" sz="1050" dirty="0">
              <a:latin typeface="Arial"/>
              <a:cs typeface="Arial"/>
            </a:endParaRPr>
          </a:p>
          <a:p>
            <a:pPr marL="687704" lvl="1" indent="-150495">
              <a:spcBef>
                <a:spcPts val="200"/>
              </a:spcBef>
              <a:buSzPct val="76190"/>
              <a:buFont typeface="Arial"/>
              <a:buChar char="•"/>
              <a:tabLst>
                <a:tab pos="231140" algn="l"/>
              </a:tabLst>
            </a:pPr>
            <a:endParaRPr lang="it-IT" sz="1050" dirty="0">
              <a:latin typeface="Arial"/>
              <a:cs typeface="Arial"/>
            </a:endParaRPr>
          </a:p>
          <a:p>
            <a:pPr marL="687704" lvl="1" indent="-150495">
              <a:spcBef>
                <a:spcPts val="200"/>
              </a:spcBef>
              <a:buSzPct val="76190"/>
              <a:buFont typeface="Arial"/>
              <a:buChar char="•"/>
              <a:tabLst>
                <a:tab pos="231140" algn="l"/>
              </a:tabLst>
            </a:pPr>
            <a:endParaRPr lang="it-IT" sz="1050" dirty="0">
              <a:latin typeface="Arial"/>
              <a:cs typeface="Arial"/>
            </a:endParaRPr>
          </a:p>
          <a:p>
            <a:pPr marL="687704" lvl="1" indent="-150495">
              <a:spcBef>
                <a:spcPts val="200"/>
              </a:spcBef>
              <a:buSzPct val="76190"/>
              <a:buFont typeface="Arial"/>
              <a:buChar char="•"/>
              <a:tabLst>
                <a:tab pos="231140" algn="l"/>
              </a:tabLst>
            </a:pPr>
            <a:endParaRPr lang="it-IT" sz="1050" dirty="0">
              <a:latin typeface="Arial"/>
              <a:cs typeface="Arial"/>
            </a:endParaRPr>
          </a:p>
          <a:p>
            <a:pPr marL="687704" lvl="1" indent="-150495">
              <a:spcBef>
                <a:spcPts val="200"/>
              </a:spcBef>
              <a:buSzPct val="76190"/>
              <a:buFont typeface="Arial"/>
              <a:buChar char="•"/>
              <a:tabLst>
                <a:tab pos="231140" algn="l"/>
              </a:tabLst>
            </a:pPr>
            <a:endParaRPr lang="it-IT" sz="1050" dirty="0">
              <a:latin typeface="Arial"/>
              <a:cs typeface="Arial"/>
            </a:endParaRPr>
          </a:p>
          <a:p>
            <a:pPr marL="687704" lvl="1" indent="-150495">
              <a:spcBef>
                <a:spcPts val="200"/>
              </a:spcBef>
              <a:buSzPct val="76190"/>
              <a:buFont typeface="Arial"/>
              <a:buChar char="•"/>
              <a:tabLst>
                <a:tab pos="231140" algn="l"/>
              </a:tabLst>
            </a:pPr>
            <a:endParaRPr lang="it-IT" sz="1050" dirty="0">
              <a:latin typeface="Arial"/>
              <a:cs typeface="Arial"/>
            </a:endParaRPr>
          </a:p>
        </p:txBody>
      </p:sp>
      <p:sp>
        <p:nvSpPr>
          <p:cNvPr id="12" name="object 13">
            <a:extLst>
              <a:ext uri="{FF2B5EF4-FFF2-40B4-BE49-F238E27FC236}">
                <a16:creationId xmlns:a16="http://schemas.microsoft.com/office/drawing/2014/main" id="{3788FEDA-71A3-9BAA-33CD-78AE33F512B0}"/>
              </a:ext>
            </a:extLst>
          </p:cNvPr>
          <p:cNvSpPr txBox="1"/>
          <p:nvPr/>
        </p:nvSpPr>
        <p:spPr>
          <a:xfrm>
            <a:off x="8226529" y="1708879"/>
            <a:ext cx="3600000" cy="317170"/>
          </a:xfrm>
          <a:prstGeom prst="rect">
            <a:avLst/>
          </a:prstGeom>
          <a:solidFill>
            <a:srgbClr val="006633"/>
          </a:solidFill>
          <a:ln w="28575">
            <a:solidFill>
              <a:srgbClr val="006633"/>
            </a:solidFill>
          </a:ln>
        </p:spPr>
        <p:txBody>
          <a:bodyPr vert="horz" wrap="square" lIns="0" tIns="46355" rIns="0" bIns="0" rtlCol="0">
            <a:noAutofit/>
          </a:bodyPr>
          <a:lstStyle>
            <a:defPPr>
              <a:defRPr lang="it-IT"/>
            </a:defPPr>
            <a:lvl1pPr marL="80645">
              <a:lnSpc>
                <a:spcPct val="100000"/>
              </a:lnSpc>
              <a:spcBef>
                <a:spcPts val="365"/>
              </a:spcBef>
              <a:defRPr sz="1400" b="1">
                <a:solidFill>
                  <a:srgbClr val="FFFFFF"/>
                </a:solidFill>
                <a:latin typeface="Arial"/>
                <a:cs typeface="Arial"/>
              </a:defRPr>
            </a:lvl1pPr>
          </a:lstStyle>
          <a:p>
            <a:r>
              <a:rPr dirty="0"/>
              <a:t>Key Benefits</a:t>
            </a:r>
          </a:p>
        </p:txBody>
      </p:sp>
      <p:sp>
        <p:nvSpPr>
          <p:cNvPr id="13" name="object 14">
            <a:extLst>
              <a:ext uri="{FF2B5EF4-FFF2-40B4-BE49-F238E27FC236}">
                <a16:creationId xmlns:a16="http://schemas.microsoft.com/office/drawing/2014/main" id="{BD29FA00-EB12-5265-33B1-A8521E453765}"/>
              </a:ext>
            </a:extLst>
          </p:cNvPr>
          <p:cNvSpPr txBox="1"/>
          <p:nvPr/>
        </p:nvSpPr>
        <p:spPr>
          <a:xfrm>
            <a:off x="8226529" y="2026049"/>
            <a:ext cx="3600000" cy="2105705"/>
          </a:xfrm>
          <a:prstGeom prst="rect">
            <a:avLst/>
          </a:prstGeom>
          <a:ln w="22275">
            <a:solidFill>
              <a:srgbClr val="006633"/>
            </a:solidFill>
          </a:ln>
        </p:spPr>
        <p:txBody>
          <a:bodyPr vert="horz" wrap="square" lIns="0" tIns="25400" rIns="0" bIns="0" rtlCol="0">
            <a:noAutofit/>
          </a:bodyPr>
          <a:lstStyle/>
          <a:p>
            <a:pPr marL="79375" algn="just">
              <a:lnSpc>
                <a:spcPct val="100000"/>
              </a:lnSpc>
              <a:spcBef>
                <a:spcPts val="200"/>
              </a:spcBef>
            </a:pPr>
            <a:r>
              <a:rPr lang="en-US" sz="1050" b="1" dirty="0">
                <a:latin typeface="Arial"/>
                <a:cs typeface="Arial"/>
              </a:rPr>
              <a:t>Tamper-proof</a:t>
            </a:r>
          </a:p>
          <a:p>
            <a:pPr marL="250825" indent="-171450" algn="just">
              <a:lnSpc>
                <a:spcPct val="100000"/>
              </a:lnSpc>
              <a:spcBef>
                <a:spcPts val="200"/>
              </a:spcBef>
              <a:buFont typeface="Arial" panose="020B0604020202020204" pitchFamily="34" charset="0"/>
              <a:buChar char="•"/>
            </a:pPr>
            <a:r>
              <a:rPr lang="en-US" sz="1050" dirty="0">
                <a:latin typeface="Arial"/>
                <a:cs typeface="Arial"/>
              </a:rPr>
              <a:t>Sealable measuring inputs and communication port</a:t>
            </a:r>
            <a:br>
              <a:rPr lang="en-US" sz="1050" dirty="0">
                <a:latin typeface="Arial"/>
                <a:cs typeface="Arial"/>
              </a:rPr>
            </a:br>
            <a:r>
              <a:rPr lang="en-US" sz="1050" dirty="0">
                <a:latin typeface="Arial"/>
                <a:cs typeface="Arial"/>
              </a:rPr>
              <a:t> for secure data transmission</a:t>
            </a:r>
          </a:p>
          <a:p>
            <a:pPr marL="79375" algn="just">
              <a:lnSpc>
                <a:spcPct val="100000"/>
              </a:lnSpc>
              <a:spcBef>
                <a:spcPts val="200"/>
              </a:spcBef>
            </a:pPr>
            <a:r>
              <a:rPr lang="en-US" sz="1050" b="1" dirty="0">
                <a:latin typeface="Arial"/>
                <a:cs typeface="Arial"/>
              </a:rPr>
              <a:t>Diagnostics</a:t>
            </a:r>
          </a:p>
          <a:p>
            <a:pPr marL="250825" indent="-171450" algn="just">
              <a:lnSpc>
                <a:spcPct val="100000"/>
              </a:lnSpc>
              <a:spcBef>
                <a:spcPts val="200"/>
              </a:spcBef>
              <a:buFont typeface="Arial" panose="020B0604020202020204" pitchFamily="34" charset="0"/>
              <a:buChar char="•"/>
            </a:pPr>
            <a:r>
              <a:rPr lang="en-US" sz="1050" dirty="0">
                <a:latin typeface="Arial"/>
                <a:cs typeface="Arial"/>
              </a:rPr>
              <a:t>Warning over LEDs or serial communication in case</a:t>
            </a:r>
            <a:br>
              <a:rPr lang="en-US" sz="1050" dirty="0">
                <a:latin typeface="Arial"/>
                <a:cs typeface="Arial"/>
              </a:rPr>
            </a:br>
            <a:r>
              <a:rPr lang="en-US" sz="1050" dirty="0">
                <a:latin typeface="Arial"/>
                <a:cs typeface="Arial"/>
              </a:rPr>
              <a:t> of overtemperature, overcurrent or overvoltage</a:t>
            </a:r>
          </a:p>
          <a:p>
            <a:pPr marL="80645">
              <a:lnSpc>
                <a:spcPct val="100000"/>
              </a:lnSpc>
              <a:spcBef>
                <a:spcPts val="200"/>
              </a:spcBef>
            </a:pPr>
            <a:r>
              <a:rPr lang="it-IT" sz="1050" b="1" dirty="0">
                <a:latin typeface="Arial"/>
                <a:cs typeface="Arial"/>
              </a:rPr>
              <a:t>Fast refresh time</a:t>
            </a:r>
          </a:p>
          <a:p>
            <a:pPr marL="252095" indent="-171450">
              <a:lnSpc>
                <a:spcPct val="100000"/>
              </a:lnSpc>
              <a:spcBef>
                <a:spcPts val="200"/>
              </a:spcBef>
              <a:buFont typeface="Arial" panose="020B0604020202020204" pitchFamily="34" charset="0"/>
              <a:buChar char="•"/>
            </a:pPr>
            <a:r>
              <a:rPr lang="it-IT" sz="1050" dirty="0">
                <a:latin typeface="Arial"/>
                <a:cs typeface="Arial"/>
              </a:rPr>
              <a:t>200 </a:t>
            </a:r>
            <a:r>
              <a:rPr lang="it-IT" sz="1050" dirty="0" err="1">
                <a:latin typeface="Arial"/>
                <a:cs typeface="Arial"/>
              </a:rPr>
              <a:t>ms</a:t>
            </a:r>
            <a:r>
              <a:rPr lang="it-IT" sz="1050" dirty="0">
                <a:latin typeface="Arial"/>
                <a:cs typeface="Arial"/>
              </a:rPr>
              <a:t> refresh time on serial </a:t>
            </a:r>
            <a:r>
              <a:rPr lang="it-IT" sz="1050" dirty="0" err="1">
                <a:latin typeface="Arial"/>
                <a:cs typeface="Arial"/>
              </a:rPr>
              <a:t>communication</a:t>
            </a:r>
            <a:endParaRPr lang="it-IT" sz="1050" dirty="0">
              <a:latin typeface="Arial"/>
              <a:cs typeface="Arial"/>
            </a:endParaRPr>
          </a:p>
        </p:txBody>
      </p:sp>
      <p:sp>
        <p:nvSpPr>
          <p:cNvPr id="14" name="object 15">
            <a:extLst>
              <a:ext uri="{FF2B5EF4-FFF2-40B4-BE49-F238E27FC236}">
                <a16:creationId xmlns:a16="http://schemas.microsoft.com/office/drawing/2014/main" id="{865DE836-DC7F-6071-6E76-FF8CE3149B27}"/>
              </a:ext>
            </a:extLst>
          </p:cNvPr>
          <p:cNvSpPr txBox="1"/>
          <p:nvPr/>
        </p:nvSpPr>
        <p:spPr>
          <a:xfrm>
            <a:off x="356858" y="4325451"/>
            <a:ext cx="7552370" cy="269875"/>
          </a:xfrm>
          <a:prstGeom prst="rect">
            <a:avLst/>
          </a:prstGeom>
          <a:solidFill>
            <a:srgbClr val="006633"/>
          </a:solidFill>
          <a:ln w="28575">
            <a:solidFill>
              <a:srgbClr val="006633"/>
            </a:solidFill>
          </a:ln>
        </p:spPr>
        <p:txBody>
          <a:bodyPr vert="horz" wrap="square" lIns="0" tIns="46355" rIns="0" bIns="0" rtlCol="0">
            <a:noAutofit/>
          </a:bodyPr>
          <a:lstStyle>
            <a:defPPr>
              <a:defRPr lang="it-IT"/>
            </a:defPPr>
            <a:lvl1pPr marL="80645">
              <a:lnSpc>
                <a:spcPct val="100000"/>
              </a:lnSpc>
              <a:spcBef>
                <a:spcPts val="365"/>
              </a:spcBef>
              <a:defRPr sz="1400" b="1">
                <a:solidFill>
                  <a:srgbClr val="FFFFFF"/>
                </a:solidFill>
                <a:latin typeface="Arial"/>
                <a:cs typeface="Arial"/>
              </a:defRPr>
            </a:lvl1pPr>
          </a:lstStyle>
          <a:p>
            <a:r>
              <a:rPr dirty="0"/>
              <a:t>Competitor Products</a:t>
            </a:r>
          </a:p>
        </p:txBody>
      </p:sp>
      <p:sp>
        <p:nvSpPr>
          <p:cNvPr id="18" name="object 18">
            <a:extLst>
              <a:ext uri="{FF2B5EF4-FFF2-40B4-BE49-F238E27FC236}">
                <a16:creationId xmlns:a16="http://schemas.microsoft.com/office/drawing/2014/main" id="{7FB6B42B-A3DF-A97B-E79C-7C43FA18A382}"/>
              </a:ext>
            </a:extLst>
          </p:cNvPr>
          <p:cNvSpPr txBox="1"/>
          <p:nvPr/>
        </p:nvSpPr>
        <p:spPr>
          <a:xfrm>
            <a:off x="345719" y="1705940"/>
            <a:ext cx="3600000" cy="317170"/>
          </a:xfrm>
          <a:prstGeom prst="rect">
            <a:avLst/>
          </a:prstGeom>
          <a:solidFill>
            <a:srgbClr val="006633"/>
          </a:solidFill>
          <a:ln w="28575">
            <a:solidFill>
              <a:srgbClr val="006633"/>
            </a:solidFill>
          </a:ln>
        </p:spPr>
        <p:txBody>
          <a:bodyPr vert="horz" wrap="square" lIns="0" tIns="46355" rIns="0" bIns="0" rtlCol="0">
            <a:noAutofit/>
          </a:bodyPr>
          <a:lstStyle/>
          <a:p>
            <a:pPr marL="80645">
              <a:lnSpc>
                <a:spcPct val="100000"/>
              </a:lnSpc>
              <a:spcBef>
                <a:spcPts val="365"/>
              </a:spcBef>
            </a:pPr>
            <a:r>
              <a:rPr sz="1400" b="1" dirty="0">
                <a:solidFill>
                  <a:srgbClr val="FFFFFF"/>
                </a:solidFill>
                <a:latin typeface="Arial"/>
                <a:cs typeface="Arial"/>
              </a:rPr>
              <a:t>Unique</a:t>
            </a:r>
            <a:r>
              <a:rPr sz="1400" b="1" spc="-35" dirty="0">
                <a:solidFill>
                  <a:srgbClr val="FFFFFF"/>
                </a:solidFill>
                <a:latin typeface="Arial"/>
                <a:cs typeface="Arial"/>
              </a:rPr>
              <a:t> </a:t>
            </a:r>
            <a:r>
              <a:rPr sz="1400" b="1" dirty="0">
                <a:solidFill>
                  <a:srgbClr val="FFFFFF"/>
                </a:solidFill>
                <a:latin typeface="Arial"/>
                <a:cs typeface="Arial"/>
              </a:rPr>
              <a:t>Value</a:t>
            </a:r>
            <a:r>
              <a:rPr sz="1400" b="1" spc="-30" dirty="0">
                <a:solidFill>
                  <a:srgbClr val="FFFFFF"/>
                </a:solidFill>
                <a:latin typeface="Arial"/>
                <a:cs typeface="Arial"/>
              </a:rPr>
              <a:t> </a:t>
            </a:r>
            <a:r>
              <a:rPr sz="1400" b="1" spc="-10" dirty="0">
                <a:solidFill>
                  <a:srgbClr val="FFFFFF"/>
                </a:solidFill>
                <a:latin typeface="Arial"/>
                <a:cs typeface="Arial"/>
              </a:rPr>
              <a:t>Proposition</a:t>
            </a:r>
            <a:endParaRPr sz="1400" dirty="0">
              <a:latin typeface="Arial"/>
              <a:cs typeface="Arial"/>
            </a:endParaRPr>
          </a:p>
        </p:txBody>
      </p:sp>
      <p:pic>
        <p:nvPicPr>
          <p:cNvPr id="27" name="Immagine 26">
            <a:extLst>
              <a:ext uri="{FF2B5EF4-FFF2-40B4-BE49-F238E27FC236}">
                <a16:creationId xmlns:a16="http://schemas.microsoft.com/office/drawing/2014/main" id="{EB0ACD81-DC95-8EDC-E45D-B6A116F4647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39055" y="3780852"/>
            <a:ext cx="2670203" cy="2484358"/>
          </a:xfrm>
          <a:prstGeom prst="rect">
            <a:avLst/>
          </a:prstGeom>
        </p:spPr>
      </p:pic>
      <p:pic>
        <p:nvPicPr>
          <p:cNvPr id="22" name="Immagine 21">
            <a:extLst>
              <a:ext uri="{FF2B5EF4-FFF2-40B4-BE49-F238E27FC236}">
                <a16:creationId xmlns:a16="http://schemas.microsoft.com/office/drawing/2014/main" id="{8D22A54E-52C1-B8F4-723B-8B7ED552EE53}"/>
              </a:ext>
            </a:extLst>
          </p:cNvPr>
          <p:cNvPicPr>
            <a:picLocks noChangeAspect="1"/>
          </p:cNvPicPr>
          <p:nvPr/>
        </p:nvPicPr>
        <p:blipFill>
          <a:blip r:embed="rId3"/>
          <a:stretch>
            <a:fillRect/>
          </a:stretch>
        </p:blipFill>
        <p:spPr>
          <a:xfrm>
            <a:off x="3692400" y="4922291"/>
            <a:ext cx="925987" cy="804070"/>
          </a:xfrm>
          <a:prstGeom prst="rect">
            <a:avLst/>
          </a:prstGeom>
        </p:spPr>
      </p:pic>
      <p:pic>
        <p:nvPicPr>
          <p:cNvPr id="28" name="Immagine 27">
            <a:extLst>
              <a:ext uri="{FF2B5EF4-FFF2-40B4-BE49-F238E27FC236}">
                <a16:creationId xmlns:a16="http://schemas.microsoft.com/office/drawing/2014/main" id="{67636572-56DD-E757-641D-FF0DF06D60B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97591" y="5023589"/>
            <a:ext cx="664982" cy="668917"/>
          </a:xfrm>
          <a:prstGeom prst="rect">
            <a:avLst/>
          </a:prstGeom>
          <a:noFill/>
          <a:extLst>
            <a:ext uri="{909E8E84-426E-40DD-AFC4-6F175D3DCCD1}">
              <a14:hiddenFill xmlns:a14="http://schemas.microsoft.com/office/drawing/2010/main">
                <a:solidFill>
                  <a:srgbClr val="FFFFFF"/>
                </a:solidFill>
              </a14:hiddenFill>
            </a:ext>
          </a:extLst>
        </p:spPr>
      </p:pic>
      <p:sp>
        <p:nvSpPr>
          <p:cNvPr id="29" name="object 16">
            <a:extLst>
              <a:ext uri="{FF2B5EF4-FFF2-40B4-BE49-F238E27FC236}">
                <a16:creationId xmlns:a16="http://schemas.microsoft.com/office/drawing/2014/main" id="{156E8A45-F1F4-C3F9-CC22-ABE66365FCB4}"/>
              </a:ext>
            </a:extLst>
          </p:cNvPr>
          <p:cNvSpPr txBox="1"/>
          <p:nvPr/>
        </p:nvSpPr>
        <p:spPr>
          <a:xfrm>
            <a:off x="757588" y="4569006"/>
            <a:ext cx="979169" cy="454025"/>
          </a:xfrm>
          <a:prstGeom prst="rect">
            <a:avLst/>
          </a:prstGeom>
        </p:spPr>
        <p:txBody>
          <a:bodyPr vert="horz" wrap="square" lIns="0" tIns="81280" rIns="0" bIns="0" rtlCol="0">
            <a:spAutoFit/>
          </a:bodyPr>
          <a:lstStyle/>
          <a:p>
            <a:pPr>
              <a:lnSpc>
                <a:spcPct val="100000"/>
              </a:lnSpc>
              <a:spcBef>
                <a:spcPts val="640"/>
              </a:spcBef>
            </a:pPr>
            <a:r>
              <a:rPr lang="it-IT" sz="950" b="1" dirty="0">
                <a:latin typeface="Arial"/>
                <a:cs typeface="Arial"/>
              </a:rPr>
              <a:t>LEM</a:t>
            </a:r>
            <a:endParaRPr sz="950" dirty="0">
              <a:latin typeface="Arial"/>
              <a:cs typeface="Arial"/>
            </a:endParaRPr>
          </a:p>
          <a:p>
            <a:pPr>
              <a:lnSpc>
                <a:spcPct val="100000"/>
              </a:lnSpc>
              <a:spcBef>
                <a:spcPts val="545"/>
              </a:spcBef>
            </a:pPr>
            <a:r>
              <a:rPr lang="it-IT" sz="950" dirty="0">
                <a:latin typeface="Arial"/>
                <a:cs typeface="Arial"/>
              </a:rPr>
              <a:t>DCBM</a:t>
            </a:r>
            <a:endParaRPr sz="950" dirty="0">
              <a:latin typeface="Arial"/>
              <a:cs typeface="Arial"/>
            </a:endParaRPr>
          </a:p>
        </p:txBody>
      </p:sp>
      <p:sp>
        <p:nvSpPr>
          <p:cNvPr id="30" name="object 17">
            <a:extLst>
              <a:ext uri="{FF2B5EF4-FFF2-40B4-BE49-F238E27FC236}">
                <a16:creationId xmlns:a16="http://schemas.microsoft.com/office/drawing/2014/main" id="{872C79F6-FA4A-A437-47F2-EFA2B182B41D}"/>
              </a:ext>
            </a:extLst>
          </p:cNvPr>
          <p:cNvSpPr txBox="1"/>
          <p:nvPr/>
        </p:nvSpPr>
        <p:spPr>
          <a:xfrm>
            <a:off x="2297591" y="4606337"/>
            <a:ext cx="723265" cy="379095"/>
          </a:xfrm>
          <a:prstGeom prst="rect">
            <a:avLst/>
          </a:prstGeom>
        </p:spPr>
        <p:txBody>
          <a:bodyPr vert="horz" wrap="square" lIns="0" tIns="43815" rIns="0" bIns="0" rtlCol="0">
            <a:spAutoFit/>
          </a:bodyPr>
          <a:lstStyle/>
          <a:p>
            <a:pPr>
              <a:lnSpc>
                <a:spcPct val="100000"/>
              </a:lnSpc>
              <a:spcBef>
                <a:spcPts val="345"/>
              </a:spcBef>
            </a:pPr>
            <a:r>
              <a:rPr lang="it-IT" sz="950" b="1" spc="-10" dirty="0">
                <a:latin typeface="Arial"/>
                <a:cs typeface="Arial"/>
              </a:rPr>
              <a:t>DZG</a:t>
            </a:r>
            <a:endParaRPr sz="950" dirty="0">
              <a:latin typeface="Arial"/>
              <a:cs typeface="Arial"/>
            </a:endParaRPr>
          </a:p>
          <a:p>
            <a:pPr>
              <a:lnSpc>
                <a:spcPct val="100000"/>
              </a:lnSpc>
              <a:spcBef>
                <a:spcPts val="254"/>
              </a:spcBef>
            </a:pPr>
            <a:r>
              <a:rPr lang="it-IT" sz="950" dirty="0">
                <a:latin typeface="Arial"/>
                <a:cs typeface="Arial"/>
              </a:rPr>
              <a:t>GSH01</a:t>
            </a:r>
            <a:endParaRPr sz="950" dirty="0">
              <a:latin typeface="Arial"/>
              <a:cs typeface="Arial"/>
            </a:endParaRPr>
          </a:p>
        </p:txBody>
      </p:sp>
      <p:sp>
        <p:nvSpPr>
          <p:cNvPr id="31" name="object 19">
            <a:extLst>
              <a:ext uri="{FF2B5EF4-FFF2-40B4-BE49-F238E27FC236}">
                <a16:creationId xmlns:a16="http://schemas.microsoft.com/office/drawing/2014/main" id="{222B4BA7-153A-BDEC-FF75-FA6F34D67325}"/>
              </a:ext>
            </a:extLst>
          </p:cNvPr>
          <p:cNvSpPr txBox="1"/>
          <p:nvPr/>
        </p:nvSpPr>
        <p:spPr>
          <a:xfrm>
            <a:off x="3769949" y="4569006"/>
            <a:ext cx="770890" cy="438582"/>
          </a:xfrm>
          <a:prstGeom prst="rect">
            <a:avLst/>
          </a:prstGeom>
        </p:spPr>
        <p:txBody>
          <a:bodyPr vert="horz" wrap="square" lIns="0" tIns="81280" rIns="0" bIns="0" rtlCol="0">
            <a:spAutoFit/>
          </a:bodyPr>
          <a:lstStyle/>
          <a:p>
            <a:pPr>
              <a:lnSpc>
                <a:spcPct val="100000"/>
              </a:lnSpc>
              <a:spcBef>
                <a:spcPts val="640"/>
              </a:spcBef>
            </a:pPr>
            <a:r>
              <a:rPr lang="it-IT" sz="950" b="1" spc="-25" dirty="0" err="1">
                <a:latin typeface="Arial"/>
                <a:cs typeface="Arial"/>
              </a:rPr>
              <a:t>Isabellenhutte</a:t>
            </a:r>
            <a:endParaRPr sz="950" dirty="0">
              <a:latin typeface="Arial"/>
              <a:cs typeface="Arial"/>
            </a:endParaRPr>
          </a:p>
          <a:p>
            <a:pPr>
              <a:lnSpc>
                <a:spcPct val="100000"/>
              </a:lnSpc>
              <a:spcBef>
                <a:spcPts val="545"/>
              </a:spcBef>
            </a:pPr>
            <a:r>
              <a:rPr lang="it-IT" sz="950" dirty="0">
                <a:latin typeface="Arial"/>
                <a:cs typeface="Arial"/>
              </a:rPr>
              <a:t>IEM-DCC</a:t>
            </a:r>
            <a:endParaRPr sz="900" dirty="0">
              <a:latin typeface="Arial"/>
              <a:cs typeface="Arial"/>
            </a:endParaRPr>
          </a:p>
        </p:txBody>
      </p:sp>
      <p:pic>
        <p:nvPicPr>
          <p:cNvPr id="32" name="Immagine 31" descr="DCBM 400/600 - energy meter | LEM">
            <a:extLst>
              <a:ext uri="{FF2B5EF4-FFF2-40B4-BE49-F238E27FC236}">
                <a16:creationId xmlns:a16="http://schemas.microsoft.com/office/drawing/2014/main" id="{03394289-1690-4148-422C-7642CE8CD66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5640" y="5027043"/>
            <a:ext cx="724959" cy="668451"/>
          </a:xfrm>
          <a:prstGeom prst="rect">
            <a:avLst/>
          </a:prstGeom>
          <a:noFill/>
          <a:extLst>
            <a:ext uri="{909E8E84-426E-40DD-AFC4-6F175D3DCCD1}">
              <a14:hiddenFill xmlns:a14="http://schemas.microsoft.com/office/drawing/2010/main">
                <a:solidFill>
                  <a:srgbClr val="FFFFFF"/>
                </a:solidFill>
              </a14:hiddenFill>
            </a:ext>
          </a:extLst>
        </p:spPr>
      </p:pic>
      <p:sp>
        <p:nvSpPr>
          <p:cNvPr id="33" name="object 19">
            <a:extLst>
              <a:ext uri="{FF2B5EF4-FFF2-40B4-BE49-F238E27FC236}">
                <a16:creationId xmlns:a16="http://schemas.microsoft.com/office/drawing/2014/main" id="{D1FA9F1A-2EDA-D911-3038-A545CD03C6F9}"/>
              </a:ext>
            </a:extLst>
          </p:cNvPr>
          <p:cNvSpPr txBox="1"/>
          <p:nvPr/>
        </p:nvSpPr>
        <p:spPr>
          <a:xfrm>
            <a:off x="5561713" y="4553365"/>
            <a:ext cx="770890" cy="438582"/>
          </a:xfrm>
          <a:prstGeom prst="rect">
            <a:avLst/>
          </a:prstGeom>
        </p:spPr>
        <p:txBody>
          <a:bodyPr vert="horz" wrap="square" lIns="0" tIns="81280" rIns="0" bIns="0" rtlCol="0">
            <a:spAutoFit/>
          </a:bodyPr>
          <a:lstStyle/>
          <a:p>
            <a:pPr>
              <a:lnSpc>
                <a:spcPct val="100000"/>
              </a:lnSpc>
              <a:spcBef>
                <a:spcPts val="640"/>
              </a:spcBef>
            </a:pPr>
            <a:r>
              <a:rPr lang="it-IT" sz="950" b="1" spc="-25" dirty="0">
                <a:latin typeface="Arial"/>
                <a:cs typeface="Arial"/>
              </a:rPr>
              <a:t>AST</a:t>
            </a:r>
            <a:endParaRPr sz="950" dirty="0">
              <a:latin typeface="Arial"/>
              <a:cs typeface="Arial"/>
            </a:endParaRPr>
          </a:p>
          <a:p>
            <a:pPr>
              <a:lnSpc>
                <a:spcPct val="100000"/>
              </a:lnSpc>
              <a:spcBef>
                <a:spcPts val="545"/>
              </a:spcBef>
            </a:pPr>
            <a:r>
              <a:rPr lang="it-IT" sz="950" dirty="0">
                <a:latin typeface="Arial"/>
                <a:cs typeface="Arial"/>
              </a:rPr>
              <a:t>DC-METER</a:t>
            </a:r>
            <a:endParaRPr sz="900" dirty="0">
              <a:latin typeface="Arial"/>
              <a:cs typeface="Arial"/>
            </a:endParaRPr>
          </a:p>
        </p:txBody>
      </p:sp>
      <p:pic>
        <p:nvPicPr>
          <p:cNvPr id="34" name="Picture 4" descr="DC METER (conforme alla normativa sulla taratura)">
            <a:extLst>
              <a:ext uri="{FF2B5EF4-FFF2-40B4-BE49-F238E27FC236}">
                <a16:creationId xmlns:a16="http://schemas.microsoft.com/office/drawing/2014/main" id="{F4661C6C-862D-9494-1D22-59B255E60741}"/>
              </a:ext>
            </a:extLst>
          </p:cNvPr>
          <p:cNvPicPr>
            <a:picLocks noChangeAspect="1" noChangeArrowheads="1"/>
          </p:cNvPicPr>
          <p:nvPr/>
        </p:nvPicPr>
        <p:blipFill>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30087" y="5052665"/>
            <a:ext cx="1060919" cy="5864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364015"/>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3435</TotalTime>
  <Words>1311</Words>
  <Application>Microsoft Office PowerPoint</Application>
  <PresentationFormat>Widescreen</PresentationFormat>
  <Paragraphs>209</Paragraphs>
  <Slides>12</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Arial-BoldMT</vt:lpstr>
      <vt:lpstr>Futura Bk BT</vt:lpstr>
      <vt:lpstr>Times New Roman</vt:lpstr>
      <vt:lpstr>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Viviana Sandon</dc:creator>
  <cp:lastModifiedBy>Jim Dunn</cp:lastModifiedBy>
  <cp:revision>106</cp:revision>
  <cp:lastPrinted>2022-12-02T14:50:20Z</cp:lastPrinted>
  <dcterms:created xsi:type="dcterms:W3CDTF">2022-06-29T15:00:20Z</dcterms:created>
  <dcterms:modified xsi:type="dcterms:W3CDTF">2023-09-12T15:51:50Z</dcterms:modified>
</cp:coreProperties>
</file>